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358" r:id="rId3"/>
    <p:sldId id="373" r:id="rId4"/>
    <p:sldId id="356" r:id="rId5"/>
    <p:sldId id="363" r:id="rId6"/>
    <p:sldId id="354" r:id="rId7"/>
    <p:sldId id="353" r:id="rId8"/>
    <p:sldId id="352" r:id="rId9"/>
    <p:sldId id="276" r:id="rId10"/>
    <p:sldId id="317" r:id="rId11"/>
    <p:sldId id="278" r:id="rId12"/>
    <p:sldId id="277" r:id="rId13"/>
    <p:sldId id="294" r:id="rId14"/>
    <p:sldId id="364" r:id="rId15"/>
    <p:sldId id="279" r:id="rId16"/>
    <p:sldId id="292" r:id="rId17"/>
    <p:sldId id="281" r:id="rId18"/>
    <p:sldId id="287" r:id="rId19"/>
    <p:sldId id="282" r:id="rId20"/>
    <p:sldId id="289" r:id="rId21"/>
    <p:sldId id="314" r:id="rId22"/>
    <p:sldId id="296" r:id="rId23"/>
    <p:sldId id="345" r:id="rId24"/>
    <p:sldId id="367" r:id="rId25"/>
    <p:sldId id="346" r:id="rId26"/>
    <p:sldId id="369" r:id="rId27"/>
    <p:sldId id="370" r:id="rId28"/>
    <p:sldId id="371" r:id="rId29"/>
    <p:sldId id="372" r:id="rId30"/>
    <p:sldId id="348" r:id="rId31"/>
    <p:sldId id="328" r:id="rId32"/>
    <p:sldId id="329" r:id="rId33"/>
    <p:sldId id="330" r:id="rId34"/>
    <p:sldId id="333" r:id="rId35"/>
    <p:sldId id="334" r:id="rId36"/>
    <p:sldId id="335" r:id="rId37"/>
    <p:sldId id="340" r:id="rId38"/>
    <p:sldId id="336" r:id="rId39"/>
    <p:sldId id="338" r:id="rId40"/>
    <p:sldId id="339" r:id="rId41"/>
    <p:sldId id="322" r:id="rId42"/>
    <p:sldId id="323" r:id="rId43"/>
    <p:sldId id="324" r:id="rId44"/>
    <p:sldId id="325" r:id="rId45"/>
    <p:sldId id="341" r:id="rId46"/>
    <p:sldId id="344" r:id="rId47"/>
    <p:sldId id="273" r:id="rId48"/>
    <p:sldId id="303" r:id="rId49"/>
    <p:sldId id="266" r:id="rId50"/>
    <p:sldId id="381" r:id="rId51"/>
    <p:sldId id="347" r:id="rId52"/>
    <p:sldId id="265" r:id="rId53"/>
    <p:sldId id="374" r:id="rId54"/>
    <p:sldId id="377" r:id="rId55"/>
    <p:sldId id="375" r:id="rId56"/>
    <p:sldId id="379" r:id="rId57"/>
    <p:sldId id="378" r:id="rId58"/>
    <p:sldId id="380" r:id="rId59"/>
    <p:sldId id="376" r:id="rId60"/>
    <p:sldId id="349"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a:srgbClr val="FFFF99"/>
    <a:srgbClr val="99FF66"/>
    <a:srgbClr val="66FF33"/>
    <a:srgbClr val="006600"/>
    <a:srgbClr val="0048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04" autoAdjust="0"/>
  </p:normalViewPr>
  <p:slideViewPr>
    <p:cSldViewPr>
      <p:cViewPr varScale="1">
        <p:scale>
          <a:sx n="99" d="100"/>
          <a:sy n="99" d="100"/>
        </p:scale>
        <p:origin x="-125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Building a Farmers' Market From the Ground Up - 10 Requirements for Success</a:t>
            </a: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BBD9C0E-0F2D-4BA9-A88C-52F196E2E70D}" type="slidenum">
              <a:rPr lang="en-US" smtClean="0"/>
              <a:t>‹#›</a:t>
            </a:fld>
            <a:endParaRPr lang="en-US"/>
          </a:p>
        </p:txBody>
      </p:sp>
    </p:spTree>
    <p:extLst>
      <p:ext uri="{BB962C8B-B14F-4D97-AF65-F5344CB8AC3E}">
        <p14:creationId xmlns:p14="http://schemas.microsoft.com/office/powerpoint/2010/main" val="35287855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Building a Farmers' Market From the Ground Up - 10 Requirements for Success</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F436B9F-F3A0-4192-8AC1-CC7813C3F26C}" type="slidenum">
              <a:rPr lang="en-US" smtClean="0"/>
              <a:t>‹#›</a:t>
            </a:fld>
            <a:endParaRPr lang="en-US"/>
          </a:p>
        </p:txBody>
      </p:sp>
    </p:spTree>
    <p:extLst>
      <p:ext uri="{BB962C8B-B14F-4D97-AF65-F5344CB8AC3E}">
        <p14:creationId xmlns:p14="http://schemas.microsoft.com/office/powerpoint/2010/main" val="60028736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02135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84433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Cannot</a:t>
            </a:r>
            <a:r>
              <a:rPr lang="en-US" baseline="0" dirty="0" smtClean="0"/>
              <a:t> have too many articles:</a:t>
            </a:r>
          </a:p>
          <a:p>
            <a:pPr marL="640594" lvl="1" indent="-174708">
              <a:buFont typeface="Wingdings" panose="05000000000000000000" pitchFamily="2" charset="2"/>
              <a:buChar char="Ø"/>
            </a:pPr>
            <a:r>
              <a:rPr lang="en-US" baseline="0" dirty="0" smtClean="0"/>
              <a:t>Promote growers</a:t>
            </a:r>
          </a:p>
          <a:p>
            <a:pPr marL="640594" lvl="1" indent="-174708">
              <a:buFont typeface="Wingdings" panose="05000000000000000000" pitchFamily="2" charset="2"/>
              <a:buChar char="Ø"/>
            </a:pPr>
            <a:r>
              <a:rPr lang="en-US" baseline="0" dirty="0" smtClean="0"/>
              <a:t>Promote activities</a:t>
            </a:r>
          </a:p>
          <a:p>
            <a:pPr marL="640594" lvl="1" indent="-174708">
              <a:buFont typeface="Wingdings" panose="05000000000000000000" pitchFamily="2" charset="2"/>
              <a:buChar char="Ø"/>
            </a:pPr>
            <a:r>
              <a:rPr lang="en-US" baseline="0" dirty="0" smtClean="0"/>
              <a:t>Promote initiatives</a:t>
            </a:r>
          </a:p>
          <a:p>
            <a:pPr marL="465887" lvl="1"/>
            <a:endParaRPr lang="en-US" baseline="0" dirty="0" smtClean="0"/>
          </a:p>
          <a:p>
            <a:r>
              <a:rPr lang="en-US" baseline="0" dirty="0" smtClean="0"/>
              <a:t>Have SOMETHING every week if possible!</a:t>
            </a:r>
          </a:p>
          <a:p>
            <a:pPr marL="465887" lvl="1"/>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964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promote market, but promote business</a:t>
            </a:r>
          </a:p>
          <a:p>
            <a:r>
              <a:rPr lang="en-US" baseline="0" dirty="0" smtClean="0"/>
              <a:t>Show community support and collaboration</a:t>
            </a:r>
          </a:p>
          <a:p>
            <a:r>
              <a:rPr lang="en-US" u="sng" baseline="0" dirty="0" smtClean="0"/>
              <a:t>H</a:t>
            </a:r>
            <a:r>
              <a:rPr lang="en-US" u="sng" dirty="0" smtClean="0"/>
              <a:t>elp newspapers with needed revenue</a:t>
            </a:r>
          </a:p>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95263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 . . . Community Support and Involvement. . . Refreshments!!!! . . . </a:t>
            </a:r>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23671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a:t>
            </a:r>
          </a:p>
          <a:p>
            <a:pPr marL="640594" lvl="1" indent="-174708">
              <a:buFont typeface="Wingdings" panose="05000000000000000000" pitchFamily="2" charset="2"/>
              <a:buChar char="Ø"/>
            </a:pPr>
            <a:r>
              <a:rPr lang="en-US" dirty="0" smtClean="0"/>
              <a:t>Organizations/Businesses/Civic</a:t>
            </a:r>
            <a:r>
              <a:rPr lang="en-US" baseline="0" dirty="0" smtClean="0"/>
              <a:t> Groups opportunity to</a:t>
            </a:r>
            <a:r>
              <a:rPr lang="en-US" dirty="0" smtClean="0"/>
              <a:t> promote their services/products</a:t>
            </a:r>
          </a:p>
          <a:p>
            <a:pPr marL="640594" lvl="1" indent="-174708">
              <a:buFont typeface="Wingdings" panose="05000000000000000000" pitchFamily="2" charset="2"/>
              <a:buChar char="Ø"/>
            </a:pPr>
            <a:r>
              <a:rPr lang="en-US" dirty="0" smtClean="0"/>
              <a:t>Newspapers get needed</a:t>
            </a:r>
            <a:r>
              <a:rPr lang="en-US" baseline="0" dirty="0" smtClean="0"/>
              <a:t> community-related articles</a:t>
            </a:r>
          </a:p>
          <a:p>
            <a:pPr marL="640594" lvl="1" indent="-174708">
              <a:buFont typeface="Wingdings" panose="05000000000000000000" pitchFamily="2" charset="2"/>
              <a:buChar char="Ø"/>
            </a:pPr>
            <a:r>
              <a:rPr lang="en-US" baseline="0" dirty="0" smtClean="0"/>
              <a:t>Market gets refreshments during market and additional promotion in media</a:t>
            </a:r>
          </a:p>
          <a:p>
            <a:pPr marL="640594" lvl="1" indent="-174708">
              <a:buFont typeface="Wingdings" panose="05000000000000000000" pitchFamily="2" charset="2"/>
              <a:buChar char="Ø"/>
            </a:pPr>
            <a:r>
              <a:rPr lang="en-US" b="1" baseline="0" dirty="0" smtClean="0">
                <a:solidFill>
                  <a:srgbClr val="FF0000"/>
                </a:solidFill>
              </a:rPr>
              <a:t>Community enhancement</a:t>
            </a:r>
          </a:p>
          <a:p>
            <a:pPr marL="640594" lvl="1" indent="-174708">
              <a:buFont typeface="Wingdings" panose="05000000000000000000" pitchFamily="2" charset="2"/>
              <a:buChar char="Ø"/>
            </a:pPr>
            <a:endParaRPr lang="en-US" baseline="0" dirty="0" smtClean="0"/>
          </a:p>
          <a:p>
            <a:pPr marL="640594" lvl="1" indent="-174708">
              <a:buFont typeface="Wingdings" panose="05000000000000000000" pitchFamily="2" charset="2"/>
              <a:buChar char="Ø"/>
            </a:pPr>
            <a:endParaRPr lang="en-US" dirty="0" smtClean="0"/>
          </a:p>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1914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15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73790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7669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17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45347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2391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24424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12231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PSA’s are free!  Use them routinely!!!!!</a:t>
            </a:r>
          </a:p>
          <a:p>
            <a:r>
              <a:rPr lang="en-US" dirty="0" smtClean="0"/>
              <a:t>Radio interviews help the stations</a:t>
            </a:r>
            <a:r>
              <a:rPr lang="en-US" baseline="0" dirty="0" smtClean="0"/>
              <a:t> have something to talk about . . . Do as many as you can to promote your market and what’s happening – hospitality, special events, cooking demos, etc.</a:t>
            </a:r>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1372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294450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22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403011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23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90450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b="1" u="sng" dirty="0"/>
              <a:t>UNCUT</a:t>
            </a:r>
            <a:r>
              <a:rPr lang="en-US" dirty="0"/>
              <a:t> IS IMPORTANT FOR NEWBIES</a:t>
            </a:r>
          </a:p>
        </p:txBody>
      </p:sp>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smtClean="0"/>
              <a:t>Building a Farmers' Market From the Ground Up - 10 Requirements for Success</a:t>
            </a:r>
            <a:endParaRPr lang="en-US"/>
          </a:p>
        </p:txBody>
      </p:sp>
      <p:sp>
        <p:nvSpPr>
          <p:cNvPr id="4" name="Date Placeholder 3"/>
          <p:cNvSpPr>
            <a:spLocks noGrp="1"/>
          </p:cNvSpPr>
          <p:nvPr>
            <p:ph type="dt" idx="12"/>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25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778172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smtClean="0"/>
              <a:t>Building a Farmers' Market From the Ground Up - 10 Requirements for Success</a:t>
            </a:r>
            <a:endParaRPr lang="en-US"/>
          </a:p>
        </p:txBody>
      </p:sp>
      <p:sp>
        <p:nvSpPr>
          <p:cNvPr id="4" name="Date Placeholder 3"/>
          <p:cNvSpPr>
            <a:spLocks noGrp="1"/>
          </p:cNvSpPr>
          <p:nvPr>
            <p:ph type="dt" idx="12"/>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03" name="Shape 2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smtClean="0"/>
              <a:t>Building a Farmers' Market From the Ground Up - 10 Requirements for Success</a:t>
            </a:r>
            <a:endParaRPr lang="en-US"/>
          </a:p>
        </p:txBody>
      </p:sp>
      <p:sp>
        <p:nvSpPr>
          <p:cNvPr id="4" name="Date Placeholder 3"/>
          <p:cNvSpPr>
            <a:spLocks noGrp="1"/>
          </p:cNvSpPr>
          <p:nvPr>
            <p:ph type="dt" idx="12"/>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60" name="Shape 2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smtClean="0"/>
              <a:t>Building a Farmers' Market From the Ground Up - 10 Requirements for Success</a:t>
            </a:r>
            <a:endParaRPr lang="en-US"/>
          </a:p>
        </p:txBody>
      </p:sp>
      <p:sp>
        <p:nvSpPr>
          <p:cNvPr id="4" name="Date Placeholder 3"/>
          <p:cNvSpPr>
            <a:spLocks noGrp="1"/>
          </p:cNvSpPr>
          <p:nvPr>
            <p:ph type="dt" idx="12"/>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r>
              <a:rPr lang="en-US" smtClean="0"/>
              <a:t>Building a Farmers' Market From the Ground Up - 10 Requirements for Success</a:t>
            </a:r>
            <a:endParaRPr lang="en-US"/>
          </a:p>
        </p:txBody>
      </p:sp>
      <p:sp>
        <p:nvSpPr>
          <p:cNvPr id="4" name="Date Placeholder 3"/>
          <p:cNvSpPr>
            <a:spLocks noGrp="1"/>
          </p:cNvSpPr>
          <p:nvPr>
            <p:ph type="dt" idx="12"/>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https://cdn.andertoons.com/img/toons/cartoon7454.png</a:t>
            </a:r>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258878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06683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06833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00591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685345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11574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32855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36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57777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952555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082249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39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8475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21116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31684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45651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57204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053425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16668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141051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940740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92481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17398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49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03685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21116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51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414965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keep good records</a:t>
            </a:r>
            <a:r>
              <a:rPr lang="en-US" baseline="0" dirty="0" smtClean="0"/>
              <a:t> for self-evaluation</a:t>
            </a:r>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52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163785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Building a Farmers' Market From the Ground Up - 10 Requirements for Success</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36B9F-F3A0-4192-8AC1-CC7813C3F26C}" type="slidenum">
              <a:rPr lang="en-US" smtClean="0"/>
              <a:t>56</a:t>
            </a:fld>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66660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Building a Farmers' Market From the Ground Up - 10 Requirements for Success</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36B9F-F3A0-4192-8AC1-CC7813C3F26C}" type="slidenum">
              <a:rPr lang="en-US" smtClean="0"/>
              <a:t>58</a:t>
            </a:fld>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61958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60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7817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96530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20802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436B9F-F3A0-4192-8AC1-CC7813C3F26C}" type="slidenum">
              <a:rPr lang="en-US" smtClean="0"/>
              <a:t>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58668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Overseers Committee/Board of Directors </a:t>
            </a:r>
          </a:p>
          <a:p>
            <a:pPr marL="174708" indent="-174708">
              <a:buFont typeface="Arial" panose="020B0604020202020204" pitchFamily="34" charset="0"/>
              <a:buChar char="•"/>
            </a:pPr>
            <a:r>
              <a:rPr lang="en-US" dirty="0"/>
              <a:t>Oversee all market operations</a:t>
            </a:r>
          </a:p>
          <a:p>
            <a:pPr marL="174708" indent="-174708">
              <a:buFont typeface="Arial" panose="020B0604020202020204" pitchFamily="34" charset="0"/>
              <a:buChar char="•"/>
            </a:pPr>
            <a:r>
              <a:rPr lang="en-US" dirty="0"/>
              <a:t>Set broad operational parameters</a:t>
            </a:r>
          </a:p>
          <a:p>
            <a:pPr marL="174708" indent="-174708">
              <a:buFont typeface="Arial" panose="020B0604020202020204" pitchFamily="34" charset="0"/>
              <a:buChar char="•"/>
            </a:pPr>
            <a:r>
              <a:rPr lang="en-US" dirty="0"/>
              <a:t>Establish rules</a:t>
            </a:r>
          </a:p>
          <a:p>
            <a:pPr marL="174708" indent="-174708">
              <a:buFont typeface="Arial" panose="020B0604020202020204" pitchFamily="34" charset="0"/>
              <a:buChar char="•"/>
            </a:pPr>
            <a:endParaRPr lang="en-US" dirty="0"/>
          </a:p>
          <a:p>
            <a:endParaRPr lang="en-US" dirty="0"/>
          </a:p>
          <a:p>
            <a:endParaRPr lang="en-US" dirty="0"/>
          </a:p>
          <a:p>
            <a:r>
              <a:rPr lang="en-US" dirty="0"/>
              <a:t>Market Manager - community contacts, especially with the press; outreach and organizational skills; sensitive to the needs of the growers and to the community the farmers' market serves; Duties may include such items as:</a:t>
            </a:r>
          </a:p>
          <a:p>
            <a:pPr marL="174708" indent="-174708">
              <a:buFont typeface="Arial" panose="020B0604020202020204" pitchFamily="34" charset="0"/>
              <a:buChar char="•"/>
            </a:pPr>
            <a:r>
              <a:rPr lang="en-US" dirty="0"/>
              <a:t>Redeem food stamps</a:t>
            </a:r>
          </a:p>
          <a:p>
            <a:pPr marL="174708" indent="-174708">
              <a:buFont typeface="Arial" panose="020B0604020202020204" pitchFamily="34" charset="0"/>
              <a:buChar char="•"/>
            </a:pPr>
            <a:r>
              <a:rPr lang="en-US" dirty="0"/>
              <a:t>Obtain permits and insurance</a:t>
            </a:r>
          </a:p>
          <a:p>
            <a:pPr marL="174708" indent="-174708">
              <a:buFont typeface="Arial" panose="020B0604020202020204" pitchFamily="34" charset="0"/>
              <a:buChar char="•"/>
            </a:pPr>
            <a:r>
              <a:rPr lang="en-US" dirty="0"/>
              <a:t>Recruit farmers</a:t>
            </a:r>
          </a:p>
          <a:p>
            <a:pPr marL="174708" indent="-174708">
              <a:buFont typeface="Arial" panose="020B0604020202020204" pitchFamily="34" charset="0"/>
              <a:buChar char="•"/>
            </a:pPr>
            <a:r>
              <a:rPr lang="en-US" dirty="0"/>
              <a:t>Go to necessary public meetings and hearings</a:t>
            </a:r>
          </a:p>
          <a:p>
            <a:pPr marL="174708" indent="-174708">
              <a:buFont typeface="Arial" panose="020B0604020202020204" pitchFamily="34" charset="0"/>
              <a:buChar char="•"/>
            </a:pPr>
            <a:r>
              <a:rPr lang="en-US" dirty="0"/>
              <a:t>Promote the market</a:t>
            </a:r>
          </a:p>
          <a:p>
            <a:pPr marL="174708" indent="-174708">
              <a:buFont typeface="Arial" panose="020B0604020202020204" pitchFamily="34" charset="0"/>
              <a:buChar char="•"/>
            </a:pPr>
            <a:r>
              <a:rPr lang="en-US" dirty="0"/>
              <a:t>Attract feature stories in the local press</a:t>
            </a:r>
          </a:p>
          <a:p>
            <a:pPr marL="174708" indent="-174708">
              <a:buFont typeface="Arial" panose="020B0604020202020204" pitchFamily="34" charset="0"/>
              <a:buChar char="•"/>
            </a:pPr>
            <a:r>
              <a:rPr lang="en-US" dirty="0"/>
              <a:t>Collect fees</a:t>
            </a:r>
          </a:p>
          <a:p>
            <a:pPr marL="174708" indent="-174708">
              <a:buFont typeface="Arial" panose="020B0604020202020204" pitchFamily="34" charset="0"/>
              <a:buChar char="•"/>
            </a:pPr>
            <a:r>
              <a:rPr lang="en-US" dirty="0"/>
              <a:t>Carry out the directives of the Board of Directors</a:t>
            </a:r>
          </a:p>
          <a:p>
            <a:pPr marL="174708" indent="-174708">
              <a:buFont typeface="Arial" panose="020B0604020202020204" pitchFamily="34" charset="0"/>
              <a:buChar char="•"/>
            </a:pPr>
            <a:r>
              <a:rPr lang="en-US" dirty="0"/>
              <a:t>Additionally, if cars need to be cleared out of the parking lot, the Market Master calls the tow truck. If there are disputes on market day, the Market Master settles the conflict. If there are complaints about too little variety of produce, high prices, or price fixing, the Market Master is responsible for answering them. Once you have written the appropriate job description for your farmers' market, look for someone who can fulfill it.</a:t>
            </a:r>
          </a:p>
          <a:p>
            <a:pPr marL="174708" indent="-174708">
              <a:buFont typeface="Arial" panose="020B0604020202020204" pitchFamily="34" charset="0"/>
              <a:buChar char="•"/>
            </a:pPr>
            <a:r>
              <a:rPr lang="en-US" dirty="0"/>
              <a:t>Market Masters can make a big difference in assuring the success of a farmers' market. They cannot replace the role of the Board of Directors, though. The two must work together to provide cohesive leadership to the market as a whole.</a:t>
            </a:r>
          </a:p>
          <a:p>
            <a:endParaRPr lang="en-US" dirty="0"/>
          </a:p>
        </p:txBody>
      </p:sp>
      <p:sp>
        <p:nvSpPr>
          <p:cNvPr id="4" name="Slide Number Placeholder 3"/>
          <p:cNvSpPr>
            <a:spLocks noGrp="1"/>
          </p:cNvSpPr>
          <p:nvPr>
            <p:ph type="sldNum" sz="quarter" idx="10"/>
          </p:nvPr>
        </p:nvSpPr>
        <p:spPr/>
        <p:txBody>
          <a:bodyPr/>
          <a:lstStyle/>
          <a:p>
            <a:fld id="{7F436B9F-F3A0-4192-8AC1-CC7813C3F26C}" type="slidenum">
              <a:rPr lang="en-US" smtClean="0"/>
              <a:t>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en-US" smtClean="0"/>
              <a:t>Building a Farmers' Market From the Ground Up - 10 Requirements for Success</a:t>
            </a:r>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76035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752DFB-884D-463F-8878-6A5538AC3352}"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52DFB-884D-463F-8878-6A5538AC3352}"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52DFB-884D-463F-8878-6A5538AC3352}"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52DFB-884D-463F-8878-6A5538AC3352}"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52DFB-884D-463F-8878-6A5538AC3352}"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752DFB-884D-463F-8878-6A5538AC3352}"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752DFB-884D-463F-8878-6A5538AC3352}" type="datetimeFigureOut">
              <a:rPr lang="en-US" smtClean="0"/>
              <a:t>2/20/2017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752DFB-884D-463F-8878-6A5538AC3352}" type="datetimeFigureOut">
              <a:rPr lang="en-US" smtClean="0"/>
              <a:t>2/20/2017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52DFB-884D-463F-8878-6A5538AC3352}" type="datetimeFigureOut">
              <a:rPr lang="en-US" smtClean="0"/>
              <a:t>2/20/2017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752DFB-884D-463F-8878-6A5538AC3352}"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752DFB-884D-463F-8878-6A5538AC3352}"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87F9C-1DFD-4438-A589-2795908CF6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52DFB-884D-463F-8878-6A5538AC3352}" type="datetimeFigureOut">
              <a:rPr lang="en-US" smtClean="0"/>
              <a:t>2/20/2017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87F9C-1DFD-4438-A589-2795908CF60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9.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73" y="304800"/>
            <a:ext cx="8610600" cy="3048000"/>
          </a:xfrm>
        </p:spPr>
        <p:txBody>
          <a:bodyPr>
            <a:noAutofit/>
          </a:bodyPr>
          <a:lstStyle/>
          <a:p>
            <a:r>
              <a:rPr lang="en-US" b="1" dirty="0">
                <a:solidFill>
                  <a:srgbClr val="FFFFCC"/>
                </a:solidFill>
                <a:effectLst>
                  <a:outerShdw blurRad="38100" dist="38100" dir="2700000" algn="tl">
                    <a:srgbClr val="000000">
                      <a:alpha val="43137"/>
                    </a:srgbClr>
                  </a:outerShdw>
                </a:effectLst>
              </a:rPr>
              <a:t>Building a Successful Farmers’ Market from the Ground </a:t>
            </a:r>
            <a:r>
              <a:rPr lang="en-US" b="1" dirty="0" smtClean="0">
                <a:solidFill>
                  <a:srgbClr val="FFFFCC"/>
                </a:solidFill>
                <a:effectLst>
                  <a:outerShdw blurRad="38100" dist="38100" dir="2700000" algn="tl">
                    <a:srgbClr val="000000">
                      <a:alpha val="43137"/>
                    </a:srgbClr>
                  </a:outerShdw>
                </a:effectLst>
              </a:rPr>
              <a:t>Up –</a:t>
            </a:r>
            <a:br>
              <a:rPr lang="en-US" b="1" dirty="0" smtClean="0">
                <a:solidFill>
                  <a:srgbClr val="FFFFCC"/>
                </a:solidFill>
                <a:effectLst>
                  <a:outerShdw blurRad="38100" dist="38100" dir="2700000" algn="tl">
                    <a:srgbClr val="000000">
                      <a:alpha val="43137"/>
                    </a:srgbClr>
                  </a:outerShdw>
                </a:effectLst>
              </a:rPr>
            </a:br>
            <a:r>
              <a:rPr lang="en-US" sz="4000" b="1" dirty="0" smtClean="0">
                <a:solidFill>
                  <a:srgbClr val="FFC000"/>
                </a:solidFill>
                <a:effectLst>
                  <a:outerShdw blurRad="38100" dist="38100" dir="2700000" algn="tl">
                    <a:srgbClr val="000000">
                      <a:alpha val="43137"/>
                    </a:srgbClr>
                  </a:outerShdw>
                </a:effectLst>
              </a:rPr>
              <a:t>10 Requirements for Success</a:t>
            </a:r>
            <a:endParaRPr lang="en-US" sz="4000" b="1" dirty="0">
              <a:solidFill>
                <a:srgbClr val="FFC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1336" y="5486400"/>
            <a:ext cx="4419600" cy="685800"/>
          </a:xfrm>
        </p:spPr>
        <p:txBody>
          <a:bodyPr>
            <a:noAutofit/>
          </a:bodyPr>
          <a:lstStyle/>
          <a:p>
            <a:pPr algn="l">
              <a:spcBef>
                <a:spcPts val="1200"/>
              </a:spcBef>
            </a:pPr>
            <a:r>
              <a:rPr lang="en-US" sz="1800" b="1" dirty="0" smtClean="0">
                <a:solidFill>
                  <a:srgbClr val="99FF66"/>
                </a:solidFill>
                <a:effectLst>
                  <a:outerShdw blurRad="38100" dist="38100" dir="2700000" algn="tl">
                    <a:srgbClr val="000000">
                      <a:alpha val="43137"/>
                    </a:srgbClr>
                  </a:outerShdw>
                </a:effectLst>
              </a:rPr>
              <a:t>Arkansas Flower and Garden Show</a:t>
            </a:r>
          </a:p>
          <a:p>
            <a:pPr algn="l"/>
            <a:r>
              <a:rPr lang="en-US" sz="1800" b="1" dirty="0" smtClean="0">
                <a:solidFill>
                  <a:srgbClr val="99FF66"/>
                </a:solidFill>
                <a:effectLst>
                  <a:outerShdw blurRad="38100" dist="38100" dir="2700000" algn="tl">
                    <a:srgbClr val="000000">
                      <a:alpha val="43137"/>
                    </a:srgbClr>
                  </a:outerShdw>
                </a:effectLst>
              </a:rPr>
              <a:t>February 26, 2017</a:t>
            </a:r>
            <a:endParaRPr lang="en-US" sz="1800" b="1" dirty="0">
              <a:solidFill>
                <a:srgbClr val="99FF66"/>
              </a:solidFill>
              <a:effectLst>
                <a:outerShdw blurRad="38100" dist="38100" dir="2700000" algn="tl">
                  <a:srgbClr val="000000">
                    <a:alpha val="43137"/>
                  </a:srgbClr>
                </a:outerShdw>
              </a:effectLst>
            </a:endParaRPr>
          </a:p>
        </p:txBody>
      </p:sp>
      <p:sp>
        <p:nvSpPr>
          <p:cNvPr id="5" name="Subtitle 2"/>
          <p:cNvSpPr txBox="1">
            <a:spLocks/>
          </p:cNvSpPr>
          <p:nvPr/>
        </p:nvSpPr>
        <p:spPr>
          <a:xfrm>
            <a:off x="304800" y="4343400"/>
            <a:ext cx="5029200" cy="1295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dirty="0" smtClean="0">
                <a:solidFill>
                  <a:srgbClr val="FFFF99"/>
                </a:solidFill>
                <a:effectLst>
                  <a:outerShdw blurRad="38100" dist="38100" dir="2700000" algn="tl">
                    <a:srgbClr val="000000">
                      <a:alpha val="43137"/>
                    </a:srgbClr>
                  </a:outerShdw>
                </a:effectLst>
              </a:rPr>
              <a:t>Debra Bolding</a:t>
            </a:r>
          </a:p>
          <a:p>
            <a:pPr algn="l"/>
            <a:r>
              <a:rPr lang="en-US" sz="1800" dirty="0" smtClean="0">
                <a:solidFill>
                  <a:srgbClr val="FFFF99"/>
                </a:solidFill>
                <a:effectLst>
                  <a:outerShdw blurRad="38100" dist="38100" dir="2700000" algn="tl">
                    <a:srgbClr val="000000">
                      <a:alpha val="43137"/>
                    </a:srgbClr>
                  </a:outerShdw>
                </a:effectLst>
              </a:rPr>
              <a:t>Co-Manager, Howard County FM</a:t>
            </a:r>
          </a:p>
          <a:p>
            <a:pPr algn="l"/>
            <a:r>
              <a:rPr lang="en-US" sz="1800" dirty="0" smtClean="0">
                <a:solidFill>
                  <a:srgbClr val="FFFF99"/>
                </a:solidFill>
                <a:effectLst>
                  <a:outerShdw blurRad="38100" dist="38100" dir="2700000" algn="tl">
                    <a:srgbClr val="000000">
                      <a:alpha val="43137"/>
                    </a:srgbClr>
                  </a:outerShdw>
                </a:effectLst>
              </a:rPr>
              <a:t>Miller County Master Gardener</a:t>
            </a:r>
          </a:p>
          <a:p>
            <a:pPr algn="l">
              <a:spcBef>
                <a:spcPts val="1200"/>
              </a:spcBef>
            </a:pPr>
            <a:endParaRPr lang="en-US" sz="1600" dirty="0" smtClean="0">
              <a:solidFill>
                <a:srgbClr val="FFFF66"/>
              </a:solidFill>
              <a:effectLst>
                <a:outerShdw blurRad="38100" dist="38100" dir="2700000" algn="tl">
                  <a:srgbClr val="000000">
                    <a:alpha val="43137"/>
                  </a:srgbClr>
                </a:outerShdw>
              </a:effectLs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12054" r="11607" b="9698"/>
          <a:stretch>
            <a:fillRect/>
          </a:stretch>
        </p:blipFill>
        <p:spPr bwMode="auto">
          <a:xfrm>
            <a:off x="4038600" y="3176154"/>
            <a:ext cx="4724400" cy="3429000"/>
          </a:xfrm>
          <a:prstGeom prst="rect">
            <a:avLst/>
          </a:prstGeom>
          <a:noFill/>
          <a:ln w="762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04800"/>
            <a:ext cx="3962400" cy="6049962"/>
          </a:xfrm>
        </p:spPr>
        <p:txBody>
          <a:bodyPr>
            <a:normAutofit fontScale="90000"/>
          </a:bodyPr>
          <a:lstStyle/>
          <a:p>
            <a:pPr lvl="0"/>
            <a:r>
              <a:rPr lang="en-US" b="1" dirty="0" smtClean="0">
                <a:solidFill>
                  <a:srgbClr val="FFFF66"/>
                </a:solidFill>
                <a:effectLst>
                  <a:outerShdw blurRad="38100" dist="38100" dir="2700000" algn="tl">
                    <a:srgbClr val="000000">
                      <a:alpha val="43137"/>
                    </a:srgbClr>
                  </a:outerShdw>
                </a:effectLst>
              </a:rPr>
              <a:t>Collaborations and Partnerships between the Local Community, Businesses and Organizations</a:t>
            </a:r>
            <a:r>
              <a:rPr lang="en-US" dirty="0" smtClean="0">
                <a:solidFill>
                  <a:srgbClr val="FFFF66"/>
                </a:solidFill>
              </a:rPr>
              <a:t/>
            </a:r>
            <a:br>
              <a:rPr lang="en-US" dirty="0" smtClean="0">
                <a:solidFill>
                  <a:srgbClr val="FFFF66"/>
                </a:solidFill>
              </a:rPr>
            </a:br>
            <a:endParaRPr lang="en-US" dirty="0">
              <a:solidFill>
                <a:srgbClr val="FFFF66"/>
              </a:solidFill>
            </a:endParaRPr>
          </a:p>
        </p:txBody>
      </p:sp>
      <p:sp>
        <p:nvSpPr>
          <p:cNvPr id="4" name="TextBox 3"/>
          <p:cNvSpPr txBox="1"/>
          <p:nvPr/>
        </p:nvSpPr>
        <p:spPr>
          <a:xfrm>
            <a:off x="838200" y="914400"/>
            <a:ext cx="3429000" cy="4939814"/>
          </a:xfrm>
          <a:prstGeom prst="rect">
            <a:avLst/>
          </a:prstGeom>
          <a:noFill/>
        </p:spPr>
        <p:txBody>
          <a:bodyPr wrap="square" rtlCol="0">
            <a:spAutoFit/>
          </a:bodyPr>
          <a:lstStyle/>
          <a:p>
            <a:pPr marL="285750" indent="-285750">
              <a:spcBef>
                <a:spcPct val="50000"/>
              </a:spcBef>
              <a:buClr>
                <a:srgbClr val="FF0000"/>
              </a:buClr>
              <a:buFont typeface="Wingdings" panose="05000000000000000000" pitchFamily="2" charset="2"/>
              <a:buChar char="ü"/>
            </a:pPr>
            <a:r>
              <a:rPr lang="en-US" b="1" dirty="0" smtClean="0">
                <a:solidFill>
                  <a:srgbClr val="FFFF66"/>
                </a:solidFill>
              </a:rPr>
              <a:t>Local Municipalities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Chambers of Commerce</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Community Groups </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Health Agencies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News Media</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Non-Profit Organizations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Local Foundations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Youth Groups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Senior Groups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Schools</a:t>
            </a:r>
          </a:p>
          <a:p>
            <a:pPr marL="285750" indent="-285750">
              <a:spcBef>
                <a:spcPct val="50000"/>
              </a:spcBef>
              <a:buClr>
                <a:srgbClr val="FF0000"/>
              </a:buClr>
              <a:buFont typeface="Wingdings" panose="05000000000000000000" pitchFamily="2" charset="2"/>
              <a:buChar char="ü"/>
            </a:pPr>
            <a:r>
              <a:rPr lang="en-US" b="1" dirty="0" smtClean="0">
                <a:solidFill>
                  <a:srgbClr val="FFFF66"/>
                </a:solidFill>
              </a:rPr>
              <a:t>Local Cooperative Extensions </a:t>
            </a:r>
            <a:endParaRPr lang="en-US" b="1" dirty="0">
              <a:solidFill>
                <a:srgbClr val="FFFF66"/>
              </a:solidFill>
            </a:endParaRPr>
          </a:p>
          <a:p>
            <a:pPr>
              <a:spcBef>
                <a:spcPct val="50000"/>
              </a:spcBef>
              <a:buClr>
                <a:srgbClr val="FF0000"/>
              </a:buClr>
            </a:pPr>
            <a:endParaRPr lang="en-US" b="1" dirty="0" smtClean="0"/>
          </a:p>
        </p:txBody>
      </p:sp>
    </p:spTree>
    <p:extLst>
      <p:ext uri="{BB962C8B-B14F-4D97-AF65-F5344CB8AC3E}">
        <p14:creationId xmlns:p14="http://schemas.microsoft.com/office/powerpoint/2010/main" val="3734883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KB\Documents\Growing Healthy Communities\2013 photos and misc\Newspaper Articles and Ads\Nashville News Article - First Peaches.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42" t="15842" r="5713" b="28417"/>
          <a:stretch/>
        </p:blipFill>
        <p:spPr bwMode="auto">
          <a:xfrm rot="20802184">
            <a:off x="-191163" y="1022933"/>
            <a:ext cx="2820724" cy="382270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KB\Documents\Growing Healthy Communities\ArCOP Final Report\Secret Recipes Article.jpg.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63" t="13397" r="11592" b="16237"/>
          <a:stretch/>
        </p:blipFill>
        <p:spPr bwMode="auto">
          <a:xfrm rot="4355100">
            <a:off x="2457364" y="1864266"/>
            <a:ext cx="2622567" cy="3083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71800" y="-11784"/>
            <a:ext cx="4267200" cy="1992984"/>
          </a:xfrm>
        </p:spPr>
        <p:txBody>
          <a:bodyPr/>
          <a:lstStyle/>
          <a:p>
            <a:r>
              <a:rPr lang="en-US" b="1" dirty="0" smtClean="0">
                <a:solidFill>
                  <a:srgbClr val="FFFF66"/>
                </a:solidFill>
                <a:effectLst>
                  <a:outerShdw blurRad="38100" dist="38100" dir="2700000" algn="tl">
                    <a:srgbClr val="000000">
                      <a:alpha val="43137"/>
                    </a:srgbClr>
                  </a:outerShdw>
                </a:effectLst>
              </a:rPr>
              <a:t>Newspaper Articles</a:t>
            </a:r>
            <a:endParaRPr lang="en-US" dirty="0">
              <a:solidFill>
                <a:srgbClr val="FFFF66"/>
              </a:solidFill>
            </a:endParaRPr>
          </a:p>
        </p:txBody>
      </p:sp>
      <p:pic>
        <p:nvPicPr>
          <p:cNvPr id="4" name="Picture 3" descr="Nashville News Article - Fisherman's Cove Cooking Demo.jpg"/>
          <p:cNvPicPr/>
          <p:nvPr/>
        </p:nvPicPr>
        <p:blipFill>
          <a:blip r:embed="rId5" cstate="print"/>
          <a:srcRect t="923" r="1856" b="4603"/>
          <a:stretch>
            <a:fillRect/>
          </a:stretch>
        </p:blipFill>
        <p:spPr>
          <a:xfrm rot="16812604">
            <a:off x="1010239" y="3930278"/>
            <a:ext cx="3044548" cy="3514205"/>
          </a:xfrm>
          <a:prstGeom prst="rect">
            <a:avLst/>
          </a:prstGeom>
        </p:spPr>
      </p:pic>
      <p:pic>
        <p:nvPicPr>
          <p:cNvPr id="3075" name="Picture 3" descr="C:\Users\DKB\Documents\Growing Healthy Communities\2013 photos and misc\Newspaper Articles and Ads\Nashville News Articles - Herb Vinegar , Charles Wright.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775" t="41148" r="18983" b="14798"/>
          <a:stretch/>
        </p:blipFill>
        <p:spPr bwMode="auto">
          <a:xfrm>
            <a:off x="4322426" y="2667000"/>
            <a:ext cx="2292048" cy="38459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KB\Documents\Growing Healthy Communities\ArCOP Final Report\Meet the Grower Artic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95" t="15317" r="7409"/>
          <a:stretch/>
        </p:blipFill>
        <p:spPr bwMode="auto">
          <a:xfrm rot="5968388">
            <a:off x="4620964" y="2741174"/>
            <a:ext cx="6125397" cy="227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257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34327"/>
            <a:ext cx="3949093" cy="1143000"/>
          </a:xfrm>
        </p:spPr>
        <p:txBody>
          <a:bodyPr>
            <a:normAutofit fontScale="90000"/>
          </a:bodyPr>
          <a:lstStyle/>
          <a:p>
            <a:r>
              <a:rPr lang="en-US" b="1" dirty="0" smtClean="0">
                <a:solidFill>
                  <a:srgbClr val="FFFF66"/>
                </a:solidFill>
                <a:effectLst>
                  <a:outerShdw blurRad="38100" dist="38100" dir="2700000" algn="tl">
                    <a:srgbClr val="000000">
                      <a:alpha val="43137"/>
                    </a:srgbClr>
                  </a:outerShdw>
                </a:effectLst>
              </a:rPr>
              <a:t>Business Sponsors</a:t>
            </a:r>
            <a:endParaRPr lang="en-US" dirty="0">
              <a:solidFill>
                <a:srgbClr val="FFFF66"/>
              </a:solidFill>
            </a:endParaRPr>
          </a:p>
        </p:txBody>
      </p:sp>
      <p:pic>
        <p:nvPicPr>
          <p:cNvPr id="4" name="Content Placeholder 3" descr="HCFM Ads.jpg"/>
          <p:cNvPicPr>
            <a:picLocks noGrp="1" noChangeAspect="1"/>
          </p:cNvPicPr>
          <p:nvPr>
            <p:ph idx="1"/>
          </p:nvPr>
        </p:nvPicPr>
        <p:blipFill>
          <a:blip r:embed="rId3" cstate="print">
            <a:clrChange>
              <a:clrFrom>
                <a:srgbClr val="FFFFFF"/>
              </a:clrFrom>
              <a:clrTo>
                <a:srgbClr val="FFFFFF">
                  <a:alpha val="0"/>
                </a:srgbClr>
              </a:clrTo>
            </a:clrChange>
          </a:blip>
          <a:srcRect l="3156" r="6204"/>
          <a:stretch>
            <a:fillRect/>
          </a:stretch>
        </p:blipFill>
        <p:spPr>
          <a:xfrm rot="11822258">
            <a:off x="4280169" y="1635171"/>
            <a:ext cx="4340812" cy="4840209"/>
          </a:xfrm>
          <a:prstGeom prst="rect">
            <a:avLst/>
          </a:prstGeom>
        </p:spPr>
      </p:pic>
      <p:sp>
        <p:nvSpPr>
          <p:cNvPr id="12" name="Oval 11"/>
          <p:cNvSpPr/>
          <p:nvPr/>
        </p:nvSpPr>
        <p:spPr>
          <a:xfrm rot="1293576">
            <a:off x="6443161" y="6067719"/>
            <a:ext cx="1174524"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nvGrpSpPr>
          <p:cNvPr id="5" name="Group 4"/>
          <p:cNvGrpSpPr/>
          <p:nvPr/>
        </p:nvGrpSpPr>
        <p:grpSpPr>
          <a:xfrm>
            <a:off x="20506" y="508649"/>
            <a:ext cx="2863665" cy="2787378"/>
            <a:chOff x="-307980" y="538995"/>
            <a:chExt cx="2863665" cy="2787378"/>
          </a:xfrm>
        </p:grpSpPr>
        <p:pic>
          <p:nvPicPr>
            <p:cNvPr id="9" name="Picture 2" descr="C:\Users\DKB\Documents\Growing Healthy Communities\2013 photos and misc\Newspaper Articles and Ads\Nashville News Article - Market Ads.jpg"/>
            <p:cNvPicPr>
              <a:picLocks noChangeAspect="1" noChangeArrowheads="1"/>
            </p:cNvPicPr>
            <p:nvPr/>
          </p:nvPicPr>
          <p:blipFill rotWithShape="1">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l="53123" t="19343" r="2842" b="50964"/>
            <a:stretch/>
          </p:blipFill>
          <p:spPr bwMode="auto">
            <a:xfrm rot="20179502">
              <a:off x="-307980" y="538995"/>
              <a:ext cx="2509753" cy="278737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rot="19976624">
              <a:off x="1384466" y="2611356"/>
              <a:ext cx="1171219"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3" name="Group 2"/>
          <p:cNvGrpSpPr/>
          <p:nvPr/>
        </p:nvGrpSpPr>
        <p:grpSpPr>
          <a:xfrm>
            <a:off x="2683036" y="277243"/>
            <a:ext cx="2563575" cy="3039433"/>
            <a:chOff x="2902903" y="412967"/>
            <a:chExt cx="2563575" cy="3039433"/>
          </a:xfrm>
        </p:grpSpPr>
        <p:pic>
          <p:nvPicPr>
            <p:cNvPr id="11" name="Picture 2" descr="C:\Users\DKB\Documents\Growing Healthy Communities\2013 photos and misc\Newspaper Articles and Ads\Nashville News Article - Market Ads.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71" t="56460" r="55616" b="13730"/>
            <a:stretch/>
          </p:blipFill>
          <p:spPr bwMode="auto">
            <a:xfrm rot="579444">
              <a:off x="2902903" y="412967"/>
              <a:ext cx="2563575" cy="303943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rot="914601">
              <a:off x="2929239" y="2859002"/>
              <a:ext cx="1474186" cy="540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sp>
        <p:nvSpPr>
          <p:cNvPr id="17" name="Oval 16"/>
          <p:cNvSpPr/>
          <p:nvPr/>
        </p:nvSpPr>
        <p:spPr>
          <a:xfrm rot="960062">
            <a:off x="7647793" y="2709791"/>
            <a:ext cx="1171219"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18" name="Title 1"/>
          <p:cNvSpPr txBox="1">
            <a:spLocks/>
          </p:cNvSpPr>
          <p:nvPr/>
        </p:nvSpPr>
        <p:spPr>
          <a:xfrm>
            <a:off x="333693" y="3791327"/>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FFFF66"/>
                </a:solidFill>
                <a:effectLst>
                  <a:outerShdw blurRad="38100" dist="38100" dir="2700000" algn="tl">
                    <a:srgbClr val="000000">
                      <a:alpha val="43137"/>
                    </a:srgbClr>
                  </a:outerShdw>
                </a:effectLst>
              </a:rPr>
              <a:t>Newspaper Ads</a:t>
            </a:r>
            <a:endParaRPr lang="en-US" dirty="0">
              <a:solidFill>
                <a:srgbClr val="FFFF66"/>
              </a:solidFill>
            </a:endParaRPr>
          </a:p>
        </p:txBody>
      </p:sp>
      <p:grpSp>
        <p:nvGrpSpPr>
          <p:cNvPr id="6" name="Group 5"/>
          <p:cNvGrpSpPr/>
          <p:nvPr/>
        </p:nvGrpSpPr>
        <p:grpSpPr>
          <a:xfrm>
            <a:off x="5191230" y="222938"/>
            <a:ext cx="2589899" cy="2378587"/>
            <a:chOff x="5411097" y="358662"/>
            <a:chExt cx="2589899" cy="2378587"/>
          </a:xfrm>
        </p:grpSpPr>
        <p:pic>
          <p:nvPicPr>
            <p:cNvPr id="2050" name="Picture 2" descr="C:\Users\DKB\Documents\Growing Healthy Communities\2013 photos and misc\Newspaper Articles and Ads\Nashville News Article - Market Ads.jpg"/>
            <p:cNvPicPr>
              <a:picLocks noChangeAspect="1" noChangeArrowheads="1"/>
            </p:cNvPicPr>
            <p:nvPr/>
          </p:nvPicPr>
          <p:blipFill rotWithShape="1">
            <a:blip r:embed="rId6" cstate="print">
              <a:clrChange>
                <a:clrFrom>
                  <a:srgbClr val="FBFBFB"/>
                </a:clrFrom>
                <a:clrTo>
                  <a:srgbClr val="FBFBFB">
                    <a:alpha val="0"/>
                  </a:srgbClr>
                </a:clrTo>
              </a:clrChange>
              <a:extLst>
                <a:ext uri="{28A0092B-C50C-407E-A947-70E740481C1C}">
                  <a14:useLocalDpi xmlns:a14="http://schemas.microsoft.com/office/drawing/2010/main" val="0"/>
                </a:ext>
              </a:extLst>
            </a:blip>
            <a:srcRect l="49674" t="52316" r="4366" b="18097"/>
            <a:stretch/>
          </p:blipFill>
          <p:spPr bwMode="auto">
            <a:xfrm rot="20313748">
              <a:off x="5411097" y="358662"/>
              <a:ext cx="2243282" cy="2378587"/>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rot="20427836">
              <a:off x="6829777" y="2124627"/>
              <a:ext cx="1171219"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7" name="Group 6"/>
          <p:cNvGrpSpPr/>
          <p:nvPr/>
        </p:nvGrpSpPr>
        <p:grpSpPr>
          <a:xfrm>
            <a:off x="7188676" y="1118223"/>
            <a:ext cx="2260124" cy="3028706"/>
            <a:chOff x="7408543" y="1253947"/>
            <a:chExt cx="2113629" cy="3028706"/>
          </a:xfrm>
        </p:grpSpPr>
        <p:pic>
          <p:nvPicPr>
            <p:cNvPr id="2051" name="Picture 3" descr="C:\Users\DKB\Documents\Growing Healthy Communities\2013 photos and misc\Newspaper Articles and Ads\Nashville News Article - Market Ads (2).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9" t="122" r="60851" b="68195"/>
            <a:stretch/>
          </p:blipFill>
          <p:spPr bwMode="auto">
            <a:xfrm rot="716925">
              <a:off x="7408543" y="1253947"/>
              <a:ext cx="2113629" cy="292173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rot="744267">
              <a:off x="7878094" y="3840142"/>
              <a:ext cx="1174524"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spTree>
    <p:extLst>
      <p:ext uri="{BB962C8B-B14F-4D97-AF65-F5344CB8AC3E}">
        <p14:creationId xmlns:p14="http://schemas.microsoft.com/office/powerpoint/2010/main" val="1806064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105400" y="267068"/>
            <a:ext cx="3494697" cy="2246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Hospitality Sponsors</a:t>
            </a:r>
            <a:endParaRPr lang="en-US" dirty="0">
              <a:solidFill>
                <a:srgbClr val="FFFF66"/>
              </a:solidFill>
            </a:endParaRPr>
          </a:p>
        </p:txBody>
      </p:sp>
      <p:pic>
        <p:nvPicPr>
          <p:cNvPr id="6" name="Picture 5" descr="C:\Users\DKB\Documents\Howard County Farmers' Market\SWAFMC 2016\SWAFMC Jan 27 Meeting\Photos for Slide Show\Hope FM 35.jpg"/>
          <p:cNvPicPr/>
          <p:nvPr/>
        </p:nvPicPr>
        <p:blipFill rotWithShape="1">
          <a:blip r:embed="rId3">
            <a:extLst>
              <a:ext uri="{28A0092B-C50C-407E-A947-70E740481C1C}">
                <a14:useLocalDpi xmlns:a14="http://schemas.microsoft.com/office/drawing/2010/main" val="0"/>
              </a:ext>
            </a:extLst>
          </a:blip>
          <a:srcRect t="10236" r="17863"/>
          <a:stretch/>
        </p:blipFill>
        <p:spPr bwMode="auto">
          <a:xfrm>
            <a:off x="3200400" y="2514060"/>
            <a:ext cx="5475897" cy="40239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descr="C:\Users\DKB\Documents\Howard County Farmers' Market\SWAFMC 2016\SWAFMC Jan 27 Meeting\Photos for Slide Show\Hope FM 15.jpg"/>
          <p:cNvPicPr/>
          <p:nvPr/>
        </p:nvPicPr>
        <p:blipFill rotWithShape="1">
          <a:blip r:embed="rId4">
            <a:extLst>
              <a:ext uri="{28A0092B-C50C-407E-A947-70E740481C1C}">
                <a14:useLocalDpi xmlns:a14="http://schemas.microsoft.com/office/drawing/2010/main" val="0"/>
              </a:ext>
            </a:extLst>
          </a:blip>
          <a:srcRect l="14542" r="4253"/>
          <a:stretch/>
        </p:blipFill>
        <p:spPr bwMode="auto">
          <a:xfrm>
            <a:off x="152400" y="276225"/>
            <a:ext cx="4724400" cy="39909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Title 1"/>
          <p:cNvSpPr txBox="1">
            <a:spLocks/>
          </p:cNvSpPr>
          <p:nvPr/>
        </p:nvSpPr>
        <p:spPr>
          <a:xfrm>
            <a:off x="304800" y="4419600"/>
            <a:ext cx="3329728" cy="2246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anose="05000000000000000000" pitchFamily="2" charset="2"/>
              <a:buChar char="Ø"/>
            </a:pPr>
            <a:r>
              <a:rPr lang="en-US" sz="2400" b="1" dirty="0" smtClean="0">
                <a:solidFill>
                  <a:srgbClr val="FFFF66"/>
                </a:solidFill>
                <a:effectLst>
                  <a:outerShdw blurRad="38100" dist="38100" dir="2700000" algn="tl">
                    <a:srgbClr val="000000">
                      <a:alpha val="43137"/>
                    </a:srgbClr>
                  </a:outerShdw>
                </a:effectLst>
              </a:rPr>
              <a:t>Civic Groups</a:t>
            </a:r>
          </a:p>
          <a:p>
            <a:pPr algn="l"/>
            <a:endParaRPr lang="en-US" sz="2400" b="1" dirty="0" smtClean="0">
              <a:solidFill>
                <a:srgbClr val="FFFF66"/>
              </a:solidFill>
              <a:effectLst>
                <a:outerShdw blurRad="38100" dist="38100" dir="2700000" algn="tl">
                  <a:srgbClr val="000000">
                    <a:alpha val="43137"/>
                  </a:srgbClr>
                </a:outerShdw>
              </a:effectLst>
            </a:endParaRPr>
          </a:p>
          <a:p>
            <a:pPr marL="457200" indent="-457200" algn="l">
              <a:buFont typeface="Wingdings" panose="05000000000000000000" pitchFamily="2" charset="2"/>
              <a:buChar char="Ø"/>
            </a:pPr>
            <a:r>
              <a:rPr lang="en-US" sz="2400" b="1" dirty="0" smtClean="0">
                <a:solidFill>
                  <a:srgbClr val="FFFF66"/>
                </a:solidFill>
                <a:effectLst>
                  <a:outerShdw blurRad="38100" dist="38100" dir="2700000" algn="tl">
                    <a:srgbClr val="000000">
                      <a:alpha val="43137"/>
                    </a:srgbClr>
                  </a:outerShdw>
                </a:effectLst>
              </a:rPr>
              <a:t>Businesses</a:t>
            </a:r>
          </a:p>
          <a:p>
            <a:pPr algn="l"/>
            <a:endParaRPr lang="en-US" sz="2400" b="1" dirty="0" smtClean="0">
              <a:solidFill>
                <a:srgbClr val="FFFF66"/>
              </a:solidFill>
              <a:effectLst>
                <a:outerShdw blurRad="38100" dist="38100" dir="2700000" algn="tl">
                  <a:srgbClr val="000000">
                    <a:alpha val="43137"/>
                  </a:srgbClr>
                </a:outerShdw>
              </a:effectLst>
            </a:endParaRPr>
          </a:p>
          <a:p>
            <a:pPr marL="457200" indent="-457200" algn="l">
              <a:buFont typeface="Wingdings" panose="05000000000000000000" pitchFamily="2" charset="2"/>
              <a:buChar char="Ø"/>
            </a:pPr>
            <a:r>
              <a:rPr lang="en-US" sz="2400" b="1" dirty="0" smtClean="0">
                <a:solidFill>
                  <a:srgbClr val="FFFF66"/>
                </a:solidFill>
                <a:effectLst>
                  <a:outerShdw blurRad="38100" dist="38100" dir="2700000" algn="tl">
                    <a:srgbClr val="000000">
                      <a:alpha val="43137"/>
                    </a:srgbClr>
                  </a:outerShdw>
                </a:effectLst>
              </a:rPr>
              <a:t>Agencies</a:t>
            </a:r>
          </a:p>
        </p:txBody>
      </p:sp>
      <p:sp>
        <p:nvSpPr>
          <p:cNvPr id="10" name="Oval 9"/>
          <p:cNvSpPr/>
          <p:nvPr/>
        </p:nvSpPr>
        <p:spPr>
          <a:xfrm rot="1293576">
            <a:off x="6541726" y="6209669"/>
            <a:ext cx="1174524" cy="442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Tree>
    <p:extLst>
      <p:ext uri="{BB962C8B-B14F-4D97-AF65-F5344CB8AC3E}">
        <p14:creationId xmlns:p14="http://schemas.microsoft.com/office/powerpoint/2010/main" val="3455230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6037"/>
            <a:ext cx="5105400" cy="1401762"/>
          </a:xfrm>
        </p:spPr>
        <p:txBody>
          <a:bodyPr>
            <a:normAutofit/>
          </a:bodyPr>
          <a:lstStyle/>
          <a:p>
            <a:pPr algn="l"/>
            <a:r>
              <a:rPr lang="en-US" b="1" dirty="0">
                <a:solidFill>
                  <a:srgbClr val="FFFF66"/>
                </a:solidFill>
                <a:effectLst>
                  <a:outerShdw blurRad="38100" dist="38100" dir="2700000" algn="tl">
                    <a:srgbClr val="000000">
                      <a:alpha val="43137"/>
                    </a:srgbClr>
                  </a:outerShdw>
                </a:effectLst>
              </a:rPr>
              <a:t>Hospitality </a:t>
            </a:r>
            <a:r>
              <a:rPr lang="en-US" b="1" dirty="0" smtClean="0">
                <a:solidFill>
                  <a:srgbClr val="FFFF66"/>
                </a:solidFill>
                <a:effectLst>
                  <a:outerShdw blurRad="38100" dist="38100" dir="2700000" algn="tl">
                    <a:srgbClr val="000000">
                      <a:alpha val="43137"/>
                    </a:srgbClr>
                  </a:outerShdw>
                </a:effectLst>
              </a:rPr>
              <a:t>Sponsors</a:t>
            </a:r>
            <a:endParaRPr lang="en-US" dirty="0"/>
          </a:p>
        </p:txBody>
      </p:sp>
      <p:grpSp>
        <p:nvGrpSpPr>
          <p:cNvPr id="11" name="Group 10"/>
          <p:cNvGrpSpPr/>
          <p:nvPr/>
        </p:nvGrpSpPr>
        <p:grpSpPr>
          <a:xfrm>
            <a:off x="5334000" y="380060"/>
            <a:ext cx="3631998" cy="3659011"/>
            <a:chOff x="5194431" y="389920"/>
            <a:chExt cx="3936798" cy="4069721"/>
          </a:xfrm>
        </p:grpSpPr>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60" t="6535" r="5317"/>
            <a:stretch/>
          </p:blipFill>
          <p:spPr>
            <a:xfrm rot="708447">
              <a:off x="5194431" y="389920"/>
              <a:ext cx="3936798" cy="4019146"/>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rot="1021503">
              <a:off x="7510433" y="4174547"/>
              <a:ext cx="1171219" cy="285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15" name="Group 14"/>
          <p:cNvGrpSpPr/>
          <p:nvPr/>
        </p:nvGrpSpPr>
        <p:grpSpPr>
          <a:xfrm>
            <a:off x="1636700" y="1600200"/>
            <a:ext cx="4205506" cy="3400122"/>
            <a:chOff x="2213406" y="2005406"/>
            <a:chExt cx="4205506" cy="3400122"/>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55" t="13587" r="17179" b="2303"/>
            <a:stretch/>
          </p:blipFill>
          <p:spPr>
            <a:xfrm rot="458466">
              <a:off x="2213406" y="2005406"/>
              <a:ext cx="4205506" cy="3400122"/>
            </a:xfrm>
            <a:prstGeom prst="rect">
              <a:avLst/>
            </a:prstGeom>
          </p:spPr>
        </p:pic>
        <p:sp>
          <p:nvSpPr>
            <p:cNvPr id="14" name="Oval 13"/>
            <p:cNvSpPr/>
            <p:nvPr/>
          </p:nvSpPr>
          <p:spPr>
            <a:xfrm rot="454224">
              <a:off x="2755767" y="2719032"/>
              <a:ext cx="1367920" cy="281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12" name="Group 11"/>
          <p:cNvGrpSpPr/>
          <p:nvPr/>
        </p:nvGrpSpPr>
        <p:grpSpPr>
          <a:xfrm>
            <a:off x="-381000" y="2269649"/>
            <a:ext cx="3326201" cy="3629458"/>
            <a:chOff x="2093301" y="1080441"/>
            <a:chExt cx="4012001" cy="4397615"/>
          </a:xfrm>
        </p:grpSpPr>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3" t="6428"/>
            <a:stretch/>
          </p:blipFill>
          <p:spPr>
            <a:xfrm rot="20627585">
              <a:off x="2093301" y="1080441"/>
              <a:ext cx="4012001" cy="4397615"/>
            </a:xfrm>
            <a:prstGeom prst="rect">
              <a:avLst/>
            </a:prstGeom>
          </p:spPr>
        </p:pic>
        <p:sp>
          <p:nvSpPr>
            <p:cNvPr id="9" name="Oval 8"/>
            <p:cNvSpPr/>
            <p:nvPr/>
          </p:nvSpPr>
          <p:spPr>
            <a:xfrm rot="20641407">
              <a:off x="4352143" y="4658880"/>
              <a:ext cx="885123" cy="299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4" name="Group 3"/>
          <p:cNvGrpSpPr/>
          <p:nvPr/>
        </p:nvGrpSpPr>
        <p:grpSpPr>
          <a:xfrm>
            <a:off x="4963996" y="2327398"/>
            <a:ext cx="3046962" cy="4576269"/>
            <a:chOff x="4153055" y="1110455"/>
            <a:chExt cx="3046962" cy="4576269"/>
          </a:xfrm>
        </p:grpSpPr>
        <p:pic>
          <p:nvPicPr>
            <p:cNvPr id="3" name="Picture 2"/>
            <p:cNvPicPr>
              <a:picLocks noChangeAspect="1"/>
            </p:cNvPicPr>
            <p:nvPr/>
          </p:nvPicPr>
          <p:blipFill rotWithShape="1">
            <a:blip r:embed="rId6" cstate="print">
              <a:clrChange>
                <a:clrFrom>
                  <a:srgbClr val="FBFBFB"/>
                </a:clrFrom>
                <a:clrTo>
                  <a:srgbClr val="FBFBFB">
                    <a:alpha val="0"/>
                  </a:srgbClr>
                </a:clrTo>
              </a:clrChange>
              <a:extLst>
                <a:ext uri="{28A0092B-C50C-407E-A947-70E740481C1C}">
                  <a14:useLocalDpi xmlns:a14="http://schemas.microsoft.com/office/drawing/2010/main" val="0"/>
                </a:ext>
              </a:extLst>
            </a:blip>
            <a:srcRect t="6364" r="2426" b="1364"/>
            <a:stretch/>
          </p:blipFill>
          <p:spPr>
            <a:xfrm>
              <a:off x="4153055" y="1110455"/>
              <a:ext cx="3046962" cy="4576269"/>
            </a:xfrm>
            <a:prstGeom prst="rect">
              <a:avLst/>
            </a:prstGeom>
          </p:spPr>
        </p:pic>
        <p:sp>
          <p:nvSpPr>
            <p:cNvPr id="16" name="Oval 15"/>
            <p:cNvSpPr/>
            <p:nvPr/>
          </p:nvSpPr>
          <p:spPr>
            <a:xfrm rot="458399">
              <a:off x="5538834" y="5136170"/>
              <a:ext cx="1080539" cy="2563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grpSp>
        <p:nvGrpSpPr>
          <p:cNvPr id="10" name="Group 9"/>
          <p:cNvGrpSpPr/>
          <p:nvPr/>
        </p:nvGrpSpPr>
        <p:grpSpPr>
          <a:xfrm>
            <a:off x="2590800" y="4066489"/>
            <a:ext cx="2885717" cy="2960027"/>
            <a:chOff x="2590800" y="4066489"/>
            <a:chExt cx="2885717" cy="2960027"/>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0800" y="4066489"/>
              <a:ext cx="2885717" cy="2960027"/>
            </a:xfrm>
            <a:prstGeom prst="rect">
              <a:avLst/>
            </a:prstGeom>
          </p:spPr>
        </p:pic>
        <p:sp>
          <p:nvSpPr>
            <p:cNvPr id="17" name="Oval 16"/>
            <p:cNvSpPr/>
            <p:nvPr/>
          </p:nvSpPr>
          <p:spPr>
            <a:xfrm>
              <a:off x="3906064" y="6565986"/>
              <a:ext cx="733823" cy="247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spTree>
    <p:extLst>
      <p:ext uri="{BB962C8B-B14F-4D97-AF65-F5344CB8AC3E}">
        <p14:creationId xmlns:p14="http://schemas.microsoft.com/office/powerpoint/2010/main" val="3942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KB\Documents\Growing Healthy Communities\2013 photos and misc\Cooking Demo Photos\5-31-13 Cooking With Hon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6" y="304800"/>
            <a:ext cx="2444750" cy="5334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DKB\Documents\Howard County Farmers' Market\SWAFMC 2015\SWAFMC Jan 27 Meeting\SWAFMC Slideshow\HCFM Slideshow (4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981200"/>
            <a:ext cx="5924906"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647426" y="381000"/>
            <a:ext cx="6039374" cy="1143000"/>
          </a:xfrm>
        </p:spPr>
        <p:txBody>
          <a:bodyPr>
            <a:normAutofit fontScale="90000"/>
          </a:bodyPr>
          <a:lstStyle/>
          <a:p>
            <a:pPr algn="r"/>
            <a:r>
              <a:rPr lang="en-US" b="1" dirty="0" smtClean="0">
                <a:solidFill>
                  <a:srgbClr val="FFFF66"/>
                </a:solidFill>
                <a:effectLst>
                  <a:outerShdw blurRad="38100" dist="38100" dir="2700000" algn="tl">
                    <a:srgbClr val="000000">
                      <a:alpha val="43137"/>
                    </a:srgbClr>
                  </a:outerShdw>
                </a:effectLst>
              </a:rPr>
              <a:t>Cooking Demos </a:t>
            </a:r>
            <a:br>
              <a:rPr lang="en-US" b="1" dirty="0" smtClean="0">
                <a:solidFill>
                  <a:srgbClr val="FFFF66"/>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Civic Groups/Organizations</a:t>
            </a:r>
            <a:endParaRPr lang="en-US" dirty="0">
              <a:solidFill>
                <a:srgbClr val="FFC000"/>
              </a:solidFill>
            </a:endParaRPr>
          </a:p>
        </p:txBody>
      </p:sp>
    </p:spTree>
    <p:extLst>
      <p:ext uri="{BB962C8B-B14F-4D97-AF65-F5344CB8AC3E}">
        <p14:creationId xmlns:p14="http://schemas.microsoft.com/office/powerpoint/2010/main" val="2207105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DKB\Documents\Growing Healthy Communities\Blue and You\Blue and You Final Reports\Blue and You Final Report - Farmers Market Healthy Nutrition Workshops\News Articles\Nashville News Article - Fisherman's Cove Cooking Demo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61"/>
          <a:stretch/>
        </p:blipFill>
        <p:spPr bwMode="auto">
          <a:xfrm rot="1046561">
            <a:off x="5626394" y="2332741"/>
            <a:ext cx="3062425" cy="4109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1" name="Picture 3" descr="C:\Users\DKB\Documents\Howard County Farmers' Market\SWAFMC 2015\SWAFMC Jan 27 Meeting\SWAFMC Slideshow\HCFM Slideshow (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7951">
            <a:off x="2157361" y="3650491"/>
            <a:ext cx="3738985" cy="327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883"/>
          <a:stretch/>
        </p:blipFill>
        <p:spPr bwMode="auto">
          <a:xfrm rot="458323">
            <a:off x="304800" y="304799"/>
            <a:ext cx="2971800" cy="4486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3886200" y="-76200"/>
            <a:ext cx="4773319" cy="2246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Cooking Demos </a:t>
            </a:r>
            <a:r>
              <a:rPr lang="en-US" b="1" dirty="0" smtClean="0">
                <a:solidFill>
                  <a:srgbClr val="FFC000"/>
                </a:solidFill>
                <a:effectLst>
                  <a:outerShdw blurRad="38100" dist="38100" dir="2700000" algn="tl">
                    <a:srgbClr val="000000">
                      <a:alpha val="43137"/>
                    </a:srgbClr>
                  </a:outerShdw>
                </a:effectLst>
              </a:rPr>
              <a:t>Local Restaurants</a:t>
            </a:r>
            <a:endParaRPr lang="en-US" dirty="0">
              <a:solidFill>
                <a:srgbClr val="FFC000"/>
              </a:solidFill>
            </a:endParaRPr>
          </a:p>
        </p:txBody>
      </p:sp>
    </p:spTree>
    <p:extLst>
      <p:ext uri="{BB962C8B-B14F-4D97-AF65-F5344CB8AC3E}">
        <p14:creationId xmlns:p14="http://schemas.microsoft.com/office/powerpoint/2010/main" val="3438493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572000" cy="1143000"/>
          </a:xfrm>
        </p:spPr>
        <p:txBody>
          <a:bodyPr>
            <a:normAutofit fontScale="90000"/>
          </a:bodyPr>
          <a:lstStyle/>
          <a:p>
            <a:pPr algn="r"/>
            <a:r>
              <a:rPr lang="en-US" b="1" dirty="0" smtClean="0">
                <a:solidFill>
                  <a:srgbClr val="FFFF66"/>
                </a:solidFill>
                <a:effectLst>
                  <a:outerShdw blurRad="38100" dist="38100" dir="2700000" algn="tl">
                    <a:srgbClr val="000000">
                      <a:alpha val="43137"/>
                    </a:srgbClr>
                  </a:outerShdw>
                </a:effectLst>
              </a:rPr>
              <a:t>Cooking Demos </a:t>
            </a:r>
            <a:br>
              <a:rPr lang="en-US" b="1" dirty="0" smtClean="0">
                <a:solidFill>
                  <a:srgbClr val="FFFF66"/>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U of A Extension</a:t>
            </a:r>
            <a:endParaRPr lang="en-US" dirty="0">
              <a:solidFill>
                <a:srgbClr val="FFC000"/>
              </a:solidFill>
            </a:endParaRPr>
          </a:p>
        </p:txBody>
      </p:sp>
      <p:pic>
        <p:nvPicPr>
          <p:cNvPr id="4" name="Picture 3" descr="DSCN2746.JPG"/>
          <p:cNvPicPr>
            <a:picLocks noChangeAspect="1"/>
          </p:cNvPicPr>
          <p:nvPr/>
        </p:nvPicPr>
        <p:blipFill rotWithShape="1">
          <a:blip r:embed="rId3" cstate="print"/>
          <a:srcRect t="5123" r="9790"/>
          <a:stretch/>
        </p:blipFill>
        <p:spPr>
          <a:xfrm>
            <a:off x="2362200" y="1744729"/>
            <a:ext cx="6178617" cy="4873673"/>
          </a:xfrm>
          <a:prstGeom prst="rect">
            <a:avLst/>
          </a:prstGeom>
          <a:ln>
            <a:noFill/>
          </a:ln>
          <a:effectLst>
            <a:outerShdw blurRad="292100" dist="139700" dir="2700000" algn="tl" rotWithShape="0">
              <a:srgbClr val="333333">
                <a:alpha val="65000"/>
              </a:srgbClr>
            </a:outerShdw>
          </a:effectLst>
        </p:spPr>
      </p:pic>
      <p:pic>
        <p:nvPicPr>
          <p:cNvPr id="5" name="Picture 1"/>
          <p:cNvPicPr>
            <a:picLocks noChangeAspect="1" noChangeArrowheads="1"/>
          </p:cNvPicPr>
          <p:nvPr/>
        </p:nvPicPr>
        <p:blipFill>
          <a:blip r:embed="rId4" cstate="print"/>
          <a:srcRect r="2738"/>
          <a:stretch>
            <a:fillRect/>
          </a:stretch>
        </p:blipFill>
        <p:spPr bwMode="auto">
          <a:xfrm>
            <a:off x="304799" y="533400"/>
            <a:ext cx="3942591" cy="2590800"/>
          </a:xfrm>
          <a:prstGeom prst="rect">
            <a:avLst/>
          </a:prstGeom>
          <a:noFill/>
          <a:ln w="9525">
            <a:noFill/>
            <a:miter lim="800000"/>
            <a:headEnd/>
            <a:tailEnd/>
          </a:ln>
          <a:scene3d>
            <a:camera prst="orthographicFront"/>
            <a:lightRig rig="threePt" dir="t"/>
          </a:scene3d>
          <a:sp3d>
            <a:bevelT/>
          </a:sp3d>
        </p:spPr>
      </p:pic>
      <p:pic>
        <p:nvPicPr>
          <p:cNvPr id="15362" name="Picture 2" descr="C:\Users\DKB\Documents\Howard County Farmers' Market\SWAFMC 2015\SWAFMC Jan 27 Meeting\SWAFMC Slideshow\HCFM Slideshow (1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078" y="3429000"/>
            <a:ext cx="1613805" cy="318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25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r="5403"/>
          <a:stretch>
            <a:fillRect/>
          </a:stretch>
        </p:blipFill>
        <p:spPr bwMode="auto">
          <a:xfrm>
            <a:off x="152400" y="152400"/>
            <a:ext cx="5638800" cy="5333840"/>
          </a:xfrm>
          <a:prstGeom prst="rect">
            <a:avLst/>
          </a:prstGeom>
          <a:ln>
            <a:noFill/>
          </a:ln>
          <a:effectLst>
            <a:outerShdw blurRad="292100" dist="139700" dir="2700000" algn="tl" rotWithShape="0">
              <a:srgbClr val="333333">
                <a:alpha val="65000"/>
              </a:srgbClr>
            </a:outerShdw>
          </a:effectLst>
        </p:spPr>
      </p:pic>
      <p:sp>
        <p:nvSpPr>
          <p:cNvPr id="11" name="Title 1"/>
          <p:cNvSpPr>
            <a:spLocks noGrp="1"/>
          </p:cNvSpPr>
          <p:nvPr>
            <p:ph type="title"/>
          </p:nvPr>
        </p:nvSpPr>
        <p:spPr>
          <a:xfrm>
            <a:off x="5867400" y="152400"/>
            <a:ext cx="2971800" cy="3001962"/>
          </a:xfrm>
        </p:spPr>
        <p:txBody>
          <a:bodyPr>
            <a:normAutofit/>
          </a:bodyPr>
          <a:lstStyle/>
          <a:p>
            <a:pPr algn="r"/>
            <a:r>
              <a:rPr lang="en-US" b="1" dirty="0" smtClean="0">
                <a:solidFill>
                  <a:srgbClr val="FFFF66"/>
                </a:solidFill>
                <a:effectLst>
                  <a:outerShdw blurRad="38100" dist="38100" dir="2700000" algn="tl">
                    <a:srgbClr val="000000">
                      <a:alpha val="43137"/>
                    </a:srgbClr>
                  </a:outerShdw>
                </a:effectLst>
              </a:rPr>
              <a:t>Other Events</a:t>
            </a:r>
            <a:endParaRPr lang="en-US" dirty="0">
              <a:solidFill>
                <a:srgbClr val="FFFF66"/>
              </a:solidFill>
            </a:endParaRPr>
          </a:p>
        </p:txBody>
      </p:sp>
      <p:pic>
        <p:nvPicPr>
          <p:cNvPr id="13314" name="Picture 2" descr="C:\Users\DKB\Documents\Howard County Farmers' Market\SWAFMC 2015\SWAFMC Jan 27 Meeting\SWAFMC Slideshow\HCFM Slideshow (1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066648"/>
            <a:ext cx="2980944" cy="36193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0" y="5486239"/>
            <a:ext cx="5334000" cy="1212631"/>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solidFill>
                  <a:srgbClr val="FFC000"/>
                </a:solidFill>
                <a:effectLst>
                  <a:outerShdw blurRad="38100" dist="38100" dir="2700000" algn="tl">
                    <a:srgbClr val="000000">
                      <a:alpha val="43137"/>
                    </a:srgbClr>
                  </a:outerShdw>
                </a:effectLst>
              </a:rPr>
              <a:t>Arkansas Department</a:t>
            </a:r>
            <a:br>
              <a:rPr lang="en-US" b="1" dirty="0" smtClean="0">
                <a:solidFill>
                  <a:srgbClr val="FFC000"/>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of Health</a:t>
            </a:r>
            <a:endParaRPr lang="en-US" dirty="0">
              <a:solidFill>
                <a:srgbClr val="FFC000"/>
              </a:solidFill>
            </a:endParaRPr>
          </a:p>
        </p:txBody>
      </p:sp>
    </p:spTree>
    <p:extLst>
      <p:ext uri="{BB962C8B-B14F-4D97-AF65-F5344CB8AC3E}">
        <p14:creationId xmlns:p14="http://schemas.microsoft.com/office/powerpoint/2010/main" val="127304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95" t="5516" b="39970"/>
          <a:stretch/>
        </p:blipFill>
        <p:spPr bwMode="auto">
          <a:xfrm>
            <a:off x="381000" y="304800"/>
            <a:ext cx="5511829" cy="4114800"/>
          </a:xfrm>
          <a:prstGeom prst="rect">
            <a:avLst/>
          </a:prstGeom>
          <a:ln>
            <a:noFill/>
          </a:ln>
          <a:effectLst>
            <a:outerShdw blurRad="190500" algn="tl" rotWithShape="0">
              <a:srgbClr val="000000">
                <a:alpha val="70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descr="IMG_20110730_071042.jpg"/>
          <p:cNvPicPr>
            <a:picLocks noGrp="1" noChangeAspect="1"/>
          </p:cNvPicPr>
          <p:nvPr>
            <p:ph idx="1"/>
          </p:nvPr>
        </p:nvPicPr>
        <p:blipFill>
          <a:blip r:embed="rId4" cstate="print">
            <a:lum bright="10000"/>
          </a:blip>
          <a:srcRect l="8527" t="19009" r="15278" b="9969"/>
          <a:stretch>
            <a:fillRect/>
          </a:stretch>
        </p:blipFill>
        <p:spPr>
          <a:xfrm>
            <a:off x="3505200" y="2538872"/>
            <a:ext cx="5332863" cy="3959037"/>
          </a:xfrm>
          <a:prstGeom prst="rect">
            <a:avLst/>
          </a:prstGeom>
          <a:ln>
            <a:noFill/>
          </a:ln>
          <a:effectLst>
            <a:outerShdw blurRad="292100" dist="139700" dir="2700000" algn="tl" rotWithShape="0">
              <a:srgbClr val="333333">
                <a:alpha val="65000"/>
              </a:srgbClr>
            </a:outerShdw>
          </a:effectLst>
        </p:spPr>
      </p:pic>
      <p:pic>
        <p:nvPicPr>
          <p:cNvPr id="9" name="Picture 8"/>
          <p:cNvPicPr/>
          <p:nvPr/>
        </p:nvPicPr>
        <p:blipFill>
          <a:blip r:embed="rId5" cstate="print"/>
          <a:srcRect t="6757" r="86883" b="80304"/>
          <a:stretch>
            <a:fillRect/>
          </a:stretch>
        </p:blipFill>
        <p:spPr bwMode="auto">
          <a:xfrm>
            <a:off x="1905000" y="5105400"/>
            <a:ext cx="1981200" cy="1143000"/>
          </a:xfrm>
          <a:prstGeom prst="rect">
            <a:avLst/>
          </a:prstGeom>
          <a:noFill/>
          <a:ln w="9525">
            <a:noFill/>
            <a:miter lim="800000"/>
            <a:headEnd/>
            <a:tailEnd/>
          </a:ln>
          <a:scene3d>
            <a:camera prst="orthographicFront"/>
            <a:lightRig rig="threePt" dir="t"/>
          </a:scene3d>
          <a:sp3d>
            <a:bevelT/>
          </a:sp3d>
        </p:spPr>
      </p:pic>
      <p:sp>
        <p:nvSpPr>
          <p:cNvPr id="5" name="Title 1"/>
          <p:cNvSpPr txBox="1">
            <a:spLocks/>
          </p:cNvSpPr>
          <p:nvPr/>
        </p:nvSpPr>
        <p:spPr>
          <a:xfrm>
            <a:off x="5881045" y="112066"/>
            <a:ext cx="3037497" cy="2246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solidFill>
                  <a:srgbClr val="FFC000"/>
                </a:solidFill>
                <a:effectLst>
                  <a:outerShdw blurRad="38100" dist="38100" dir="2700000" algn="tl">
                    <a:srgbClr val="000000">
                      <a:alpha val="43137"/>
                    </a:srgbClr>
                  </a:outerShdw>
                </a:effectLst>
              </a:rPr>
              <a:t>Local Hospital</a:t>
            </a:r>
            <a:endParaRPr lang="en-US" dirty="0">
              <a:solidFill>
                <a:srgbClr val="FFC000"/>
              </a:solidFill>
            </a:endParaRPr>
          </a:p>
        </p:txBody>
      </p:sp>
    </p:spTree>
    <p:extLst>
      <p:ext uri="{BB962C8B-B14F-4D97-AF65-F5344CB8AC3E}">
        <p14:creationId xmlns:p14="http://schemas.microsoft.com/office/powerpoint/2010/main" val="218757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accent2">
              <a:lumMod val="20000"/>
              <a:lumOff val="8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rPr>
              <a:t>Requirement #1 (2 and 3)!</a:t>
            </a:r>
            <a:endParaRPr lang="en-US" b="1" dirty="0">
              <a:solidFill>
                <a:srgbClr val="FFFF66"/>
              </a:solidFill>
              <a:effectLst>
                <a:outerShdw blurRad="38100" dist="38100" dir="2700000" algn="tl">
                  <a:srgbClr val="000000">
                    <a:alpha val="43137"/>
                  </a:srgbClr>
                </a:outerShdw>
              </a:effectLst>
            </a:endParaRPr>
          </a:p>
        </p:txBody>
      </p:sp>
      <p:pic>
        <p:nvPicPr>
          <p:cNvPr id="4098" name="Picture 2" descr="http://cdn.business2community.com/wp-content/uploads/2014/04/Loca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63" r="9677"/>
          <a:stretch/>
        </p:blipFill>
        <p:spPr bwMode="auto">
          <a:xfrm>
            <a:off x="264967" y="1371600"/>
            <a:ext cx="8942313" cy="524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64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nny Brothers with Kalonji Bensen Taping Radio Series July 15 2011 (14).jpg"/>
          <p:cNvPicPr>
            <a:picLocks noGrp="1" noChangeAspect="1"/>
          </p:cNvPicPr>
          <p:nvPr>
            <p:ph idx="1"/>
          </p:nvPr>
        </p:nvPicPr>
        <p:blipFill>
          <a:blip r:embed="rId3" cstate="print"/>
          <a:stretch>
            <a:fillRect/>
          </a:stretch>
        </p:blipFill>
        <p:spPr>
          <a:xfrm>
            <a:off x="304799" y="2971800"/>
            <a:ext cx="4267201" cy="3584171"/>
          </a:xfrm>
          <a:prstGeom prst="rect">
            <a:avLst/>
          </a:prstGeom>
          <a:ln>
            <a:noFill/>
          </a:ln>
          <a:effectLst>
            <a:outerShdw blurRad="292100" dist="139700" dir="2700000" algn="tl" rotWithShape="0">
              <a:srgbClr val="333333">
                <a:alpha val="65000"/>
              </a:srgbClr>
            </a:outerShdw>
          </a:effec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7315" y="304800"/>
            <a:ext cx="6353092"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noGrp="1"/>
          </p:cNvSpPr>
          <p:nvPr>
            <p:ph type="title"/>
          </p:nvPr>
        </p:nvSpPr>
        <p:spPr>
          <a:xfrm>
            <a:off x="4648199" y="4191000"/>
            <a:ext cx="4172207" cy="2286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Local Radio Stations</a:t>
            </a:r>
            <a:br>
              <a:rPr lang="en-US" b="1" dirty="0" smtClean="0">
                <a:solidFill>
                  <a:srgbClr val="FFFF66"/>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PSA’s &amp; Interviews</a:t>
            </a:r>
            <a:endParaRPr lang="en-US" dirty="0">
              <a:solidFill>
                <a:srgbClr val="FFC000"/>
              </a:solidFill>
            </a:endParaRPr>
          </a:p>
        </p:txBody>
      </p:sp>
    </p:spTree>
    <p:extLst>
      <p:ext uri="{BB962C8B-B14F-4D97-AF65-F5344CB8AC3E}">
        <p14:creationId xmlns:p14="http://schemas.microsoft.com/office/powerpoint/2010/main" val="2648272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21" t="16650" r="17534" b="4594"/>
          <a:stretch/>
        </p:blipFill>
        <p:spPr bwMode="auto">
          <a:xfrm>
            <a:off x="152400" y="152400"/>
            <a:ext cx="8839200" cy="658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495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descr="C:\Users\DKB\Documents\Howard County Farmers' Market\SWAFMC 2015\SWAFMC Jan 27 Meeting\SWAFMC Slideshow\HCFM Slideshow (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524000"/>
            <a:ext cx="7512706" cy="4747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1" y="112066"/>
            <a:ext cx="8613742" cy="9547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Recognize History / Heritage</a:t>
            </a:r>
            <a:endParaRPr lang="en-US" dirty="0">
              <a:solidFill>
                <a:srgbClr val="FFFF66"/>
              </a:solidFill>
            </a:endParaRPr>
          </a:p>
        </p:txBody>
      </p:sp>
    </p:spTree>
    <p:extLst>
      <p:ext uri="{BB962C8B-B14F-4D97-AF65-F5344CB8AC3E}">
        <p14:creationId xmlns:p14="http://schemas.microsoft.com/office/powerpoint/2010/main" val="4277682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914400"/>
            <a:ext cx="3581400" cy="4146414"/>
          </a:xfrm>
        </p:spPr>
        <p:txBody>
          <a:bodyPr>
            <a:normAutofit/>
          </a:bodyPr>
          <a:lstStyle/>
          <a:p>
            <a:pPr lvl="0"/>
            <a:r>
              <a:rPr lang="en-US" b="1" dirty="0">
                <a:solidFill>
                  <a:srgbClr val="FFFF66"/>
                </a:solidFill>
                <a:effectLst>
                  <a:outerShdw blurRad="38100" dist="38100" dir="2700000" algn="tl">
                    <a:srgbClr val="000000">
                      <a:alpha val="43137"/>
                    </a:srgbClr>
                  </a:outerShdw>
                </a:effectLst>
              </a:rPr>
              <a:t>D</a:t>
            </a:r>
            <a:r>
              <a:rPr lang="en-US" b="1" dirty="0" smtClean="0">
                <a:solidFill>
                  <a:srgbClr val="FFFF66"/>
                </a:solidFill>
                <a:effectLst>
                  <a:outerShdw blurRad="38100" dist="38100" dir="2700000" algn="tl">
                    <a:srgbClr val="000000">
                      <a:alpha val="43137"/>
                    </a:srgbClr>
                  </a:outerShdw>
                </a:effectLst>
              </a:rPr>
              <a:t>iverse Mix of Vendors and Products</a:t>
            </a:r>
            <a:endParaRPr lang="en-US" dirty="0">
              <a:solidFill>
                <a:srgbClr val="FFFF66"/>
              </a:solidFill>
            </a:endParaRPr>
          </a:p>
        </p:txBody>
      </p:sp>
      <p:pic>
        <p:nvPicPr>
          <p:cNvPr id="39938" name="Picture 2" descr="http://courtstreetmarket.org/wp-content/uploads/2014/03/farmers-market.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63" t="11074" b="10829"/>
          <a:stretch/>
        </p:blipFill>
        <p:spPr bwMode="auto">
          <a:xfrm>
            <a:off x="21995" y="-1"/>
            <a:ext cx="4854806" cy="31242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9940" name="Picture 4" descr="http://worldonline.media.clients.ellingtoncms.com/img/photos/2006/04/30/7_Farmers_Market_bread_t460.jpg?926875e5be5f93a8dc1e86b8d949ee54b77d1e0d"/>
          <p:cNvPicPr>
            <a:picLocks noChangeAspect="1" noChangeArrowheads="1"/>
          </p:cNvPicPr>
          <p:nvPr/>
        </p:nvPicPr>
        <p:blipFill rotWithShape="1">
          <a:blip r:embed="rId4">
            <a:extLst>
              <a:ext uri="{28A0092B-C50C-407E-A947-70E740481C1C}">
                <a14:useLocalDpi xmlns:a14="http://schemas.microsoft.com/office/drawing/2010/main" val="0"/>
              </a:ext>
            </a:extLst>
          </a:blip>
          <a:srcRect t="33696"/>
          <a:stretch/>
        </p:blipFill>
        <p:spPr bwMode="auto">
          <a:xfrm>
            <a:off x="-34565" y="3212144"/>
            <a:ext cx="4863447" cy="18486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9942" name="Picture 6" descr="http://s3.amazonaws.com/foodspotting-ec2/reviews/469935/thumb_600.jpg?130176156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560"/>
          <a:stretch/>
        </p:blipFill>
        <p:spPr bwMode="auto">
          <a:xfrm>
            <a:off x="21995" y="5173408"/>
            <a:ext cx="2035405" cy="16864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9944" name="Picture 8" descr="http://www.gatlinburgfarmersmarket.com/uploads/6/9/7/0/6970104/6843236_orig.jpg"/>
          <p:cNvPicPr>
            <a:picLocks noChangeAspect="1" noChangeArrowheads="1"/>
          </p:cNvPicPr>
          <p:nvPr/>
        </p:nvPicPr>
        <p:blipFill rotWithShape="1">
          <a:blip r:embed="rId6">
            <a:extLst>
              <a:ext uri="{28A0092B-C50C-407E-A947-70E740481C1C}">
                <a14:useLocalDpi xmlns:a14="http://schemas.microsoft.com/office/drawing/2010/main" val="0"/>
              </a:ext>
            </a:extLst>
          </a:blip>
          <a:srcRect l="10474" t="13235" r="5339" b="13735"/>
          <a:stretch/>
        </p:blipFill>
        <p:spPr bwMode="auto">
          <a:xfrm>
            <a:off x="2182685" y="5173408"/>
            <a:ext cx="2646198" cy="16728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DKB\Documents\Howard County Farmers' Market\SWAFMC 2016\SWAFMC Jan 27 Meeting\Photos for Slide Show\Hope FM 34.jpg"/>
          <p:cNvPicPr/>
          <p:nvPr/>
        </p:nvPicPr>
        <p:blipFill rotWithShape="1">
          <a:blip r:embed="rId7">
            <a:extLst>
              <a:ext uri="{28A0092B-C50C-407E-A947-70E740481C1C}">
                <a14:useLocalDpi xmlns:a14="http://schemas.microsoft.com/office/drawing/2010/main" val="0"/>
              </a:ext>
            </a:extLst>
          </a:blip>
          <a:srcRect l="6192" r="4769" b="39825"/>
          <a:stretch/>
        </p:blipFill>
        <p:spPr bwMode="auto">
          <a:xfrm>
            <a:off x="4953000" y="4800601"/>
            <a:ext cx="4114800" cy="2057400"/>
          </a:xfrm>
          <a:prstGeom prst="rect">
            <a:avLst/>
          </a:prstGeom>
          <a:ln w="127000" cap="sq">
            <a:noFill/>
            <a:miter lim="800000"/>
          </a:ln>
          <a:effectLst>
            <a:outerShdw blurRad="57150" dist="50800" dir="2700000" algn="tl" rotWithShape="0">
              <a:srgbClr val="000000">
                <a:alpha val="40000"/>
              </a:srgbClr>
            </a:outerShdw>
          </a:effectLst>
        </p:spPr>
      </p:pic>
      <p:sp>
        <p:nvSpPr>
          <p:cNvPr id="9" name="Rectangle 8"/>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#3</a:t>
            </a:r>
            <a:endParaRPr lang="en-US" sz="4000" dirty="0"/>
          </a:p>
        </p:txBody>
      </p:sp>
    </p:spTree>
    <p:extLst>
      <p:ext uri="{BB962C8B-B14F-4D97-AF65-F5344CB8AC3E}">
        <p14:creationId xmlns:p14="http://schemas.microsoft.com/office/powerpoint/2010/main" val="1961463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p:nvPr/>
        </p:nvSpPr>
        <p:spPr>
          <a:xfrm>
            <a:off x="5486400" y="457200"/>
            <a:ext cx="3200399" cy="52322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4800" b="1">
                <a:solidFill>
                  <a:srgbClr val="FFFF99"/>
                </a:solidFill>
                <a:latin typeface="Calibri"/>
                <a:ea typeface="Calibri"/>
                <a:cs typeface="Calibri"/>
                <a:sym typeface="Calibri"/>
              </a:rPr>
              <a:t>Raw Fresh Fruits and Vegetables</a:t>
            </a:r>
          </a:p>
          <a:p>
            <a:pPr marL="0" marR="0" lvl="0" indent="0" algn="l" rtl="0">
              <a:spcBef>
                <a:spcPts val="0"/>
              </a:spcBef>
              <a:buNone/>
            </a:pPr>
            <a:endParaRPr sz="2800">
              <a:solidFill>
                <a:schemeClr val="lt1"/>
              </a:solidFill>
              <a:latin typeface="Calibri"/>
              <a:ea typeface="Calibri"/>
              <a:cs typeface="Calibri"/>
              <a:sym typeface="Calibri"/>
            </a:endParaRPr>
          </a:p>
          <a:p>
            <a:pPr marL="571500" marR="0" lvl="0" indent="-571500" algn="ctr" rtl="0">
              <a:lnSpc>
                <a:spcPct val="200000"/>
              </a:lnSpc>
              <a:spcBef>
                <a:spcPts val="0"/>
              </a:spcBef>
              <a:buClr>
                <a:srgbClr val="FFCC66"/>
              </a:buClr>
              <a:buSzPct val="100000"/>
              <a:buFont typeface="Noto Sans Symbols"/>
              <a:buChar char="✓"/>
            </a:pPr>
            <a:r>
              <a:rPr lang="en-US" sz="3600" b="1">
                <a:solidFill>
                  <a:srgbClr val="FFCC66"/>
                </a:solidFill>
                <a:latin typeface="Calibri"/>
                <a:ea typeface="Calibri"/>
                <a:cs typeface="Calibri"/>
                <a:sym typeface="Calibri"/>
              </a:rPr>
              <a:t>Whole</a:t>
            </a:r>
          </a:p>
          <a:p>
            <a:pPr marL="571500" marR="0" lvl="0" indent="-571500" algn="ctr" rtl="0">
              <a:lnSpc>
                <a:spcPct val="200000"/>
              </a:lnSpc>
              <a:spcBef>
                <a:spcPts val="0"/>
              </a:spcBef>
              <a:buClr>
                <a:srgbClr val="FFCC66"/>
              </a:buClr>
              <a:buSzPct val="100000"/>
              <a:buFont typeface="Noto Sans Symbols"/>
              <a:buChar char="✓"/>
            </a:pPr>
            <a:r>
              <a:rPr lang="en-US" sz="3600" b="1">
                <a:solidFill>
                  <a:srgbClr val="FFCC66"/>
                </a:solidFill>
                <a:latin typeface="Calibri"/>
                <a:ea typeface="Calibri"/>
                <a:cs typeface="Calibri"/>
                <a:sym typeface="Calibri"/>
              </a:rPr>
              <a:t>Uncut</a:t>
            </a:r>
          </a:p>
        </p:txBody>
      </p:sp>
      <p:pic>
        <p:nvPicPr>
          <p:cNvPr id="119" name="Shape 119" descr="C:\Users\DKB\Documents\Howard County Farmers' Market\SWAFMC 2016\SWAFMC Jan 27 Meeting\Photos for Slide Show\Hope FM 10.jpg"/>
          <p:cNvPicPr preferRelativeResize="0"/>
          <p:nvPr/>
        </p:nvPicPr>
        <p:blipFill rotWithShape="1">
          <a:blip r:embed="rId3">
            <a:alphaModFix/>
          </a:blip>
          <a:srcRect/>
          <a:stretch/>
        </p:blipFill>
        <p:spPr>
          <a:xfrm>
            <a:off x="0" y="0"/>
            <a:ext cx="5200649" cy="6858000"/>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881043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DKB\Documents\Howard County Farmers' Market\SWAFMC 2016\SWAFMC Jan 27 Meeting\Photos for Slide Show\Hope FM 10.jpg"/>
          <p:cNvPicPr/>
          <p:nvPr/>
        </p:nvPicPr>
        <p:blipFill>
          <a:blip r:embed="rId3">
            <a:extLst>
              <a:ext uri="{28A0092B-C50C-407E-A947-70E740481C1C}">
                <a14:useLocalDpi xmlns:a14="http://schemas.microsoft.com/office/drawing/2010/main" val="0"/>
              </a:ext>
            </a:extLst>
          </a:blip>
          <a:srcRect/>
          <a:stretch>
            <a:fillRect/>
          </a:stretch>
        </p:blipFill>
        <p:spPr bwMode="auto">
          <a:xfrm>
            <a:off x="30637" y="0"/>
            <a:ext cx="4740111" cy="6858000"/>
          </a:xfrm>
          <a:prstGeom prst="rect">
            <a:avLst/>
          </a:prstGeom>
          <a:ln w="127000" cap="sq">
            <a:noFill/>
            <a:miter lim="800000"/>
          </a:ln>
          <a:effectLst>
            <a:outerShdw blurRad="57150" dist="50800" dir="2700000" algn="tl" rotWithShape="0">
              <a:srgbClr val="000000">
                <a:alpha val="40000"/>
              </a:srgbClr>
            </a:outerShdw>
          </a:effectLst>
          <a:scene3d>
            <a:camera prst="orthographicFront"/>
            <a:lightRig rig="threePt" dir="t"/>
          </a:scene3d>
          <a:sp3d>
            <a:bevelT/>
          </a:sp3d>
        </p:spPr>
      </p:pic>
      <p:sp>
        <p:nvSpPr>
          <p:cNvPr id="3" name="Content Placeholder 2"/>
          <p:cNvSpPr>
            <a:spLocks noGrp="1"/>
          </p:cNvSpPr>
          <p:nvPr>
            <p:ph idx="1"/>
          </p:nvPr>
        </p:nvSpPr>
        <p:spPr>
          <a:xfrm>
            <a:off x="838200" y="533400"/>
            <a:ext cx="3276600" cy="1524001"/>
          </a:xfrm>
          <a:solidFill>
            <a:srgbClr val="006600"/>
          </a:solidFill>
        </p:spPr>
        <p:txBody>
          <a:bodyPr/>
          <a:lstStyle/>
          <a:p>
            <a:pPr>
              <a:buNone/>
            </a:pPr>
            <a:r>
              <a:rPr lang="en-US" sz="4400" b="1" dirty="0" smtClean="0">
                <a:solidFill>
                  <a:srgbClr val="FFFF66"/>
                </a:solidFill>
                <a:effectLst>
                  <a:outerShdw blurRad="38100" dist="38100" dir="2700000" algn="tl">
                    <a:srgbClr val="000000">
                      <a:alpha val="43137"/>
                    </a:srgbClr>
                  </a:outerShdw>
                </a:effectLst>
              </a:rPr>
              <a:t>Quality and Freshness</a:t>
            </a:r>
          </a:p>
          <a:p>
            <a:endParaRPr lang="en-US" dirty="0"/>
          </a:p>
        </p:txBody>
      </p:sp>
      <p:pic>
        <p:nvPicPr>
          <p:cNvPr id="5" name="Picture 4" descr="Herbs June 10 2011.jpg"/>
          <p:cNvPicPr>
            <a:picLocks noChangeAspect="1"/>
          </p:cNvPicPr>
          <p:nvPr/>
        </p:nvPicPr>
        <p:blipFill>
          <a:blip r:embed="rId4" cstate="print"/>
          <a:stretch>
            <a:fillRect/>
          </a:stretch>
        </p:blipFill>
        <p:spPr>
          <a:xfrm>
            <a:off x="6274127" y="0"/>
            <a:ext cx="2838450" cy="3784600"/>
          </a:xfrm>
          <a:prstGeom prst="rect">
            <a:avLst/>
          </a:prstGeom>
          <a:scene3d>
            <a:camera prst="orthographicFront"/>
            <a:lightRig rig="threePt" dir="t"/>
          </a:scene3d>
          <a:sp3d>
            <a:bevelT/>
          </a:sp3d>
        </p:spPr>
      </p:pic>
      <p:pic>
        <p:nvPicPr>
          <p:cNvPr id="6" name="Picture 5" descr="Squash 2 June 10 2011.jpg"/>
          <p:cNvPicPr>
            <a:picLocks noChangeAspect="1"/>
          </p:cNvPicPr>
          <p:nvPr/>
        </p:nvPicPr>
        <p:blipFill>
          <a:blip r:embed="rId5" cstate="print"/>
          <a:stretch>
            <a:fillRect/>
          </a:stretch>
        </p:blipFill>
        <p:spPr>
          <a:xfrm>
            <a:off x="4470727" y="2209800"/>
            <a:ext cx="3606800" cy="2705100"/>
          </a:xfrm>
          <a:prstGeom prst="rect">
            <a:avLst/>
          </a:prstGeom>
          <a:scene3d>
            <a:camera prst="orthographicFront"/>
            <a:lightRig rig="threePt" dir="t"/>
          </a:scene3d>
          <a:sp3d>
            <a:bevelT/>
          </a:sp3d>
        </p:spPr>
      </p:pic>
      <p:pic>
        <p:nvPicPr>
          <p:cNvPr id="7" name="Picture 6" descr="Peaches June 10 2011.jpg"/>
          <p:cNvPicPr>
            <a:picLocks noChangeAspect="1"/>
          </p:cNvPicPr>
          <p:nvPr/>
        </p:nvPicPr>
        <p:blipFill>
          <a:blip r:embed="rId6" cstate="print"/>
          <a:stretch>
            <a:fillRect/>
          </a:stretch>
        </p:blipFill>
        <p:spPr>
          <a:xfrm>
            <a:off x="5421198" y="4038600"/>
            <a:ext cx="3657600" cy="27432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16397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6081860" y="2209800"/>
            <a:ext cx="2590800" cy="2277547"/>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4800" b="1">
                <a:solidFill>
                  <a:srgbClr val="FFFF99"/>
                </a:solidFill>
                <a:latin typeface="Calibri"/>
                <a:ea typeface="Calibri"/>
                <a:cs typeface="Calibri"/>
                <a:sym typeface="Calibri"/>
              </a:rPr>
              <a:t>Fresh Cut Flowers</a:t>
            </a:r>
          </a:p>
          <a:p>
            <a:pPr marL="0" marR="0" lvl="0" indent="0" algn="l" rtl="0">
              <a:spcBef>
                <a:spcPts val="0"/>
              </a:spcBef>
              <a:buNone/>
            </a:pPr>
            <a:endParaRPr sz="2800">
              <a:solidFill>
                <a:schemeClr val="lt1"/>
              </a:solidFill>
              <a:latin typeface="Calibri"/>
              <a:ea typeface="Calibri"/>
              <a:cs typeface="Calibri"/>
              <a:sym typeface="Calibri"/>
            </a:endParaRPr>
          </a:p>
        </p:txBody>
      </p:sp>
      <p:pic>
        <p:nvPicPr>
          <p:cNvPr id="148" name="Shape 148" descr="C:\Documents and Settings\Debra\Desktop\Farmers Market\HCFM Market Days\Grand Opening Jun 26 2009\P6260120.JPG"/>
          <p:cNvPicPr preferRelativeResize="0"/>
          <p:nvPr/>
        </p:nvPicPr>
        <p:blipFill rotWithShape="1">
          <a:blip r:embed="rId3">
            <a:alphaModFix/>
          </a:blip>
          <a:srcRect l="38353" t="13943" r="19521" b="16667"/>
          <a:stretch/>
        </p:blipFill>
        <p:spPr>
          <a:xfrm flipH="1">
            <a:off x="0" y="0"/>
            <a:ext cx="5410200" cy="6858000"/>
          </a:xfrm>
          <a:prstGeom prst="rect">
            <a:avLst/>
          </a:prstGeom>
          <a:noFill/>
          <a:ln>
            <a:noFill/>
          </a:ln>
        </p:spPr>
      </p:pic>
    </p:spTree>
    <p:extLst>
      <p:ext uri="{BB962C8B-B14F-4D97-AF65-F5344CB8AC3E}">
        <p14:creationId xmlns:p14="http://schemas.microsoft.com/office/powerpoint/2010/main" val="3182073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6030" b="1" i="0" u="none" strike="noStrike" cap="none">
                <a:solidFill>
                  <a:srgbClr val="FFFF99"/>
                </a:solidFill>
                <a:latin typeface="Calibri"/>
                <a:ea typeface="Calibri"/>
                <a:cs typeface="Calibri"/>
                <a:sym typeface="Calibri"/>
              </a:rPr>
              <a:t>Fresh Eggs</a:t>
            </a:r>
            <a:r>
              <a:rPr lang="en-US" sz="3959" b="0" i="0" u="none" strike="noStrike" cap="none">
                <a:solidFill>
                  <a:schemeClr val="lt1"/>
                </a:solidFill>
                <a:latin typeface="Calibri"/>
                <a:ea typeface="Calibri"/>
                <a:cs typeface="Calibri"/>
                <a:sym typeface="Calibri"/>
              </a:rPr>
              <a:t/>
            </a:r>
            <a:br>
              <a:rPr lang="en-US" sz="3959" b="0" i="0" u="none" strike="noStrike" cap="none">
                <a:solidFill>
                  <a:schemeClr val="lt1"/>
                </a:solidFill>
                <a:latin typeface="Calibri"/>
                <a:ea typeface="Calibri"/>
                <a:cs typeface="Calibri"/>
                <a:sym typeface="Calibri"/>
              </a:rPr>
            </a:br>
            <a:endParaRPr lang="en-US" sz="3959" b="0" i="0" u="none" strike="noStrike" cap="none">
              <a:solidFill>
                <a:schemeClr val="lt1"/>
              </a:solidFill>
              <a:latin typeface="Calibri"/>
              <a:ea typeface="Calibri"/>
              <a:cs typeface="Calibri"/>
              <a:sym typeface="Calibri"/>
            </a:endParaRPr>
          </a:p>
        </p:txBody>
      </p:sp>
      <p:pic>
        <p:nvPicPr>
          <p:cNvPr id="206" name="Shape 206" descr="https://goldeneggfarm.files.wordpress.com/2010/09/eggs001.jpg"/>
          <p:cNvPicPr preferRelativeResize="0"/>
          <p:nvPr/>
        </p:nvPicPr>
        <p:blipFill rotWithShape="1">
          <a:blip r:embed="rId3">
            <a:alphaModFix/>
          </a:blip>
          <a:srcRect b="17589"/>
          <a:stretch/>
        </p:blipFill>
        <p:spPr>
          <a:xfrm>
            <a:off x="-7856" y="1204662"/>
            <a:ext cx="9144001" cy="5653338"/>
          </a:xfrm>
          <a:prstGeom prst="rect">
            <a:avLst/>
          </a:prstGeom>
          <a:noFill/>
          <a:ln>
            <a:noFill/>
          </a:ln>
        </p:spPr>
      </p:pic>
    </p:spTree>
    <p:extLst>
      <p:ext uri="{BB962C8B-B14F-4D97-AF65-F5344CB8AC3E}">
        <p14:creationId xmlns:p14="http://schemas.microsoft.com/office/powerpoint/2010/main" val="3162309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55862" y="914400"/>
            <a:ext cx="3276600" cy="1706561"/>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6600" b="1" i="0" u="none" strike="noStrike" cap="none" dirty="0">
                <a:solidFill>
                  <a:srgbClr val="FFFF99"/>
                </a:solidFill>
                <a:latin typeface="Calibri"/>
                <a:ea typeface="Calibri"/>
                <a:cs typeface="Calibri"/>
                <a:sym typeface="Calibri"/>
              </a:rPr>
              <a:t>Honey</a:t>
            </a:r>
            <a:br>
              <a:rPr lang="en-US" sz="6600" b="1" i="0" u="none" strike="noStrike" cap="none" dirty="0">
                <a:solidFill>
                  <a:srgbClr val="FFFF99"/>
                </a:solidFill>
                <a:latin typeface="Calibri"/>
                <a:ea typeface="Calibri"/>
                <a:cs typeface="Calibri"/>
                <a:sym typeface="Calibri"/>
              </a:rPr>
            </a:br>
            <a:endParaRPr lang="en-US" sz="6600" b="1" i="0" u="none" strike="noStrike" cap="none" dirty="0">
              <a:solidFill>
                <a:srgbClr val="FFFF99"/>
              </a:solidFill>
              <a:latin typeface="Calibri"/>
              <a:ea typeface="Calibri"/>
              <a:cs typeface="Calibri"/>
              <a:sym typeface="Calibri"/>
            </a:endParaRPr>
          </a:p>
        </p:txBody>
      </p:sp>
      <p:pic>
        <p:nvPicPr>
          <p:cNvPr id="263" name="Shape 263" descr="C:\Users\DKB\Documents\Howard County Farmers' Market\SWAFMC 2016\SWAFMC Jan 27 Meeting\Photos for Slide Show\Hope FM 34.jpg"/>
          <p:cNvPicPr preferRelativeResize="0"/>
          <p:nvPr/>
        </p:nvPicPr>
        <p:blipFill rotWithShape="1">
          <a:blip r:embed="rId3">
            <a:alphaModFix/>
          </a:blip>
          <a:srcRect l="32574" r="8485" b="3284"/>
          <a:stretch/>
        </p:blipFill>
        <p:spPr>
          <a:xfrm>
            <a:off x="3787892" y="0"/>
            <a:ext cx="5356107" cy="6845430"/>
          </a:xfrm>
          <a:prstGeom prst="rect">
            <a:avLst/>
          </a:prstGeom>
          <a:noFill/>
          <a:ln>
            <a:noFill/>
          </a:ln>
        </p:spPr>
      </p:pic>
      <p:pic>
        <p:nvPicPr>
          <p:cNvPr id="18434" name="Picture 2" descr="C:\Users\DKB\Desktop\Extra Market and Garden Photos\2014 Hope FM Pictures\Picture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70300"/>
            <a:ext cx="3787892" cy="395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693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19458" name="Picture 2" descr="C:\Users\DKB\Desktop\Extra Market and Garden Photos\2014 Hope FM Pictures\Picture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95600"/>
            <a:ext cx="5974872" cy="3961599"/>
          </a:xfrm>
          <a:prstGeom prst="rect">
            <a:avLst/>
          </a:prstGeom>
          <a:noFill/>
          <a:extLst>
            <a:ext uri="{909E8E84-426E-40DD-AFC4-6F175D3DCCD1}">
              <a14:hiddenFill xmlns:a14="http://schemas.microsoft.com/office/drawing/2010/main">
                <a:solidFill>
                  <a:srgbClr val="FFFFFF"/>
                </a:solidFill>
              </a14:hiddenFill>
            </a:ext>
          </a:extLst>
        </p:spPr>
      </p:pic>
      <p:sp>
        <p:nvSpPr>
          <p:cNvPr id="287" name="Shape 287"/>
          <p:cNvSpPr txBox="1">
            <a:spLocks noGrp="1"/>
          </p:cNvSpPr>
          <p:nvPr>
            <p:ph type="title"/>
          </p:nvPr>
        </p:nvSpPr>
        <p:spPr>
          <a:xfrm>
            <a:off x="533400" y="990600"/>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FFFF99"/>
              </a:buClr>
              <a:buSzPct val="25000"/>
              <a:buFont typeface="Calibri"/>
              <a:buNone/>
            </a:pPr>
            <a:r>
              <a:rPr lang="en-US" sz="4400" b="1" i="0" u="none" strike="noStrike" cap="none" dirty="0">
                <a:solidFill>
                  <a:srgbClr val="FFFF99"/>
                </a:solidFill>
                <a:latin typeface="Calibri"/>
                <a:ea typeface="Calibri"/>
                <a:cs typeface="Calibri"/>
                <a:sym typeface="Calibri"/>
              </a:rPr>
              <a:t>Cottage Foods</a:t>
            </a:r>
          </a:p>
        </p:txBody>
      </p:sp>
      <p:pic>
        <p:nvPicPr>
          <p:cNvPr id="288" name="Shape 288" descr="C:\Users\DKB\Documents\Howard County Farmers' Market\SWAFMC 2016\SWAFMC Jan 27 Meeting\Photos for Slide Show\Hope FM 57.jpg"/>
          <p:cNvPicPr preferRelativeResize="0"/>
          <p:nvPr/>
        </p:nvPicPr>
        <p:blipFill rotWithShape="1">
          <a:blip r:embed="rId4">
            <a:alphaModFix/>
          </a:blip>
          <a:srcRect l="4935" r="12988" b="3892"/>
          <a:stretch/>
        </p:blipFill>
        <p:spPr>
          <a:xfrm>
            <a:off x="5181600" y="0"/>
            <a:ext cx="3954379" cy="6857199"/>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351256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cdn.andertoons.com/img/toons/cartoon7454.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cdn.andertoons.com/img/toons/cartoon7454.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0" y="330056"/>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24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amoveablefeast.com/app/webroot/img/uploads/buy%20fresh%20_%20buy%20lo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4562">
            <a:off x="4548251" y="3814725"/>
            <a:ext cx="4339529" cy="334057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124" name="Picture 4" descr="https://www.mofb.org/portals/0/MFBImageContent/HTMLImages/SpotIcons/KYF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7346">
            <a:off x="914400" y="3352800"/>
            <a:ext cx="4114800" cy="2735035"/>
          </a:xfrm>
          <a:prstGeom prst="rect">
            <a:avLst/>
          </a:prstGeom>
          <a:solidFill>
            <a:srgbClr val="FFFF99"/>
          </a:solidFill>
          <a:scene3d>
            <a:camera prst="orthographicFront"/>
            <a:lightRig rig="threePt" dir="t"/>
          </a:scene3d>
          <a:sp3d>
            <a:bevelT/>
          </a:sp3d>
        </p:spPr>
      </p:pic>
      <p:pic>
        <p:nvPicPr>
          <p:cNvPr id="5122" name="Picture 2" descr="http://dev.dreamworkers.in/bake425/graphics/know-your-farm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75817">
            <a:off x="-343585" y="422803"/>
            <a:ext cx="4200447" cy="297227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797136" y="609600"/>
            <a:ext cx="3581400" cy="3048000"/>
          </a:xfrm>
        </p:spPr>
        <p:txBody>
          <a:bodyPr>
            <a:normAutofit/>
          </a:bodyPr>
          <a:lstStyle/>
          <a:p>
            <a:pPr lvl="0"/>
            <a:r>
              <a:rPr lang="en-US" b="1" dirty="0" smtClean="0">
                <a:solidFill>
                  <a:srgbClr val="FFFF66"/>
                </a:solidFill>
                <a:effectLst>
                  <a:outerShdw blurRad="38100" dist="38100" dir="2700000" algn="tl">
                    <a:srgbClr val="000000">
                      <a:alpha val="43137"/>
                    </a:srgbClr>
                  </a:outerShdw>
                </a:effectLst>
              </a:rPr>
              <a:t>Grower Only? Or include Resale?</a:t>
            </a:r>
            <a:endParaRPr lang="en-US" dirty="0">
              <a:solidFill>
                <a:srgbClr val="FFFF66"/>
              </a:solidFill>
            </a:endParaRPr>
          </a:p>
        </p:txBody>
      </p:sp>
    </p:spTree>
    <p:extLst>
      <p:ext uri="{BB962C8B-B14F-4D97-AF65-F5344CB8AC3E}">
        <p14:creationId xmlns:p14="http://schemas.microsoft.com/office/powerpoint/2010/main" val="1971367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454978"/>
            <a:ext cx="3657600" cy="5973762"/>
          </a:xfrm>
        </p:spPr>
        <p:txBody>
          <a:bodyPr/>
          <a:lstStyle/>
          <a:p>
            <a:r>
              <a:rPr lang="en-US" b="1" dirty="0" smtClean="0">
                <a:solidFill>
                  <a:srgbClr val="FFFF66"/>
                </a:solidFill>
                <a:effectLst>
                  <a:outerShdw blurRad="38100" dist="38100" dir="2700000" algn="tl">
                    <a:srgbClr val="000000">
                      <a:alpha val="43137"/>
                    </a:srgbClr>
                  </a:outerShdw>
                </a:effectLst>
              </a:rPr>
              <a:t>Fair and Enforceable Rules and Regulations</a:t>
            </a:r>
            <a:endParaRPr lang="en-US" b="1" dirty="0">
              <a:solidFill>
                <a:srgbClr val="FFFF66"/>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228600" y="838200"/>
            <a:ext cx="4431911" cy="57912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rot="20352892">
            <a:off x="1153051" y="3777548"/>
            <a:ext cx="3842883" cy="247927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#4</a:t>
            </a:r>
            <a:endParaRPr lang="en-US" sz="4000" dirty="0"/>
          </a:p>
        </p:txBody>
      </p:sp>
    </p:spTree>
    <p:extLst>
      <p:ext uri="{BB962C8B-B14F-4D97-AF65-F5344CB8AC3E}">
        <p14:creationId xmlns:p14="http://schemas.microsoft.com/office/powerpoint/2010/main" val="2077619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38800" y="454978"/>
            <a:ext cx="3276600" cy="4498022"/>
          </a:xfrm>
        </p:spPr>
        <p:txBody>
          <a:bodyPr/>
          <a:lstStyle/>
          <a:p>
            <a:r>
              <a:rPr lang="en-US" b="1" dirty="0" smtClean="0">
                <a:solidFill>
                  <a:srgbClr val="FFFF66"/>
                </a:solidFill>
                <a:effectLst>
                  <a:outerShdw blurRad="38100" dist="38100" dir="2700000" algn="tl">
                    <a:srgbClr val="000000">
                      <a:alpha val="43137"/>
                    </a:srgbClr>
                  </a:outerShdw>
                </a:effectLst>
              </a:rPr>
              <a:t>Rules written and agreed to . . .</a:t>
            </a:r>
            <a:endParaRPr lang="en-US" b="1" dirty="0">
              <a:solidFill>
                <a:srgbClr val="FFFF66"/>
              </a:solidFill>
              <a:effectLst>
                <a:outerShdw blurRad="38100" dist="38100" dir="2700000" algn="tl">
                  <a:srgbClr val="000000">
                    <a:alpha val="43137"/>
                  </a:srgbClr>
                </a:outerShdw>
              </a:effectLst>
            </a:endParaRPr>
          </a:p>
        </p:txBody>
      </p:sp>
      <p:grpSp>
        <p:nvGrpSpPr>
          <p:cNvPr id="2" name="Group 1"/>
          <p:cNvGrpSpPr/>
          <p:nvPr/>
        </p:nvGrpSpPr>
        <p:grpSpPr>
          <a:xfrm>
            <a:off x="344870" y="196502"/>
            <a:ext cx="6707410" cy="9723305"/>
            <a:chOff x="344870" y="196502"/>
            <a:chExt cx="6707410" cy="9723305"/>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78"/>
            <a:stretch/>
          </p:blipFill>
          <p:spPr bwMode="auto">
            <a:xfrm>
              <a:off x="344870" y="196502"/>
              <a:ext cx="4781852" cy="6128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8386">
              <a:off x="2632329" y="4199494"/>
              <a:ext cx="4419951" cy="572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rot="1041219">
              <a:off x="5159022" y="5361499"/>
              <a:ext cx="1861053" cy="942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spTree>
    <p:extLst>
      <p:ext uri="{BB962C8B-B14F-4D97-AF65-F5344CB8AC3E}">
        <p14:creationId xmlns:p14="http://schemas.microsoft.com/office/powerpoint/2010/main" val="1771228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16330">
            <a:off x="-67851" y="3748433"/>
            <a:ext cx="4536614" cy="320715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495"/>
          <a:stretch/>
        </p:blipFill>
        <p:spPr bwMode="auto">
          <a:xfrm rot="21133514">
            <a:off x="-123644" y="179349"/>
            <a:ext cx="4648201" cy="299410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8154">
            <a:off x="838055" y="1380370"/>
            <a:ext cx="4626627" cy="297184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89077">
            <a:off x="4420964" y="4735842"/>
            <a:ext cx="4869839" cy="34004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5638800" y="454978"/>
            <a:ext cx="3352800" cy="4040822"/>
          </a:xfrm>
        </p:spPr>
        <p:txBody>
          <a:bodyPr/>
          <a:lstStyle/>
          <a:p>
            <a:r>
              <a:rPr lang="en-US" b="1" dirty="0" smtClean="0">
                <a:solidFill>
                  <a:srgbClr val="FFFF66"/>
                </a:solidFill>
                <a:effectLst>
                  <a:outerShdw blurRad="38100" dist="38100" dir="2700000" algn="tl">
                    <a:srgbClr val="000000">
                      <a:alpha val="43137"/>
                    </a:srgbClr>
                  </a:outerShdw>
                </a:effectLst>
              </a:rPr>
              <a:t>Guidelines for what can be sold and legal requirements</a:t>
            </a:r>
            <a:endParaRPr lang="en-US" b="1"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0669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630" y="1447800"/>
            <a:ext cx="5770718" cy="44529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457200"/>
            <a:ext cx="2485039" cy="594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39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2667000" cy="634487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5105400" y="454978"/>
            <a:ext cx="3810000" cy="5973762"/>
          </a:xfrm>
        </p:spPr>
        <p:txBody>
          <a:bodyPr/>
          <a:lstStyle/>
          <a:p>
            <a:r>
              <a:rPr lang="en-US" b="1" dirty="0" smtClean="0">
                <a:solidFill>
                  <a:srgbClr val="FFFF66"/>
                </a:solidFill>
                <a:effectLst>
                  <a:outerShdw blurRad="38100" dist="38100" dir="2700000" algn="tl">
                    <a:srgbClr val="000000">
                      <a:alpha val="43137"/>
                    </a:srgbClr>
                  </a:outerShdw>
                </a:effectLst>
              </a:rPr>
              <a:t>Not just the legal requirements!</a:t>
            </a:r>
            <a:endParaRPr lang="en-US" b="1"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5730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#5</a:t>
            </a:r>
            <a:endParaRPr lang="en-US" sz="4000" dirty="0"/>
          </a:p>
        </p:txBody>
      </p:sp>
      <p:sp>
        <p:nvSpPr>
          <p:cNvPr id="2" name="Title 1"/>
          <p:cNvSpPr>
            <a:spLocks noGrp="1"/>
          </p:cNvSpPr>
          <p:nvPr>
            <p:ph type="title"/>
          </p:nvPr>
        </p:nvSpPr>
        <p:spPr>
          <a:xfrm>
            <a:off x="4419600" y="1066800"/>
            <a:ext cx="4191000" cy="1249362"/>
          </a:xfrm>
        </p:spPr>
        <p:txBody>
          <a:bodyPr>
            <a:normAutofit fontScale="90000"/>
          </a:bodyPr>
          <a:lstStyle/>
          <a:p>
            <a:r>
              <a:rPr lang="en-US" b="1" dirty="0" smtClean="0">
                <a:solidFill>
                  <a:srgbClr val="FFFF66"/>
                </a:solidFill>
                <a:effectLst>
                  <a:outerShdw blurRad="38100" dist="38100" dir="2700000" algn="tl">
                    <a:srgbClr val="000000">
                      <a:alpha val="43137"/>
                    </a:srgbClr>
                  </a:outerShdw>
                </a:effectLst>
              </a:rPr>
              <a:t>Comprehensive Market Records</a:t>
            </a:r>
            <a:endParaRPr lang="en-US" b="1" dirty="0">
              <a:solidFill>
                <a:srgbClr val="FFFF66"/>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77285">
            <a:off x="-343912" y="831398"/>
            <a:ext cx="4040625" cy="5229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667000"/>
            <a:ext cx="4191557" cy="5425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81524">
            <a:off x="4800042" y="3200400"/>
            <a:ext cx="4191557" cy="5425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369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562600" y="533400"/>
            <a:ext cx="3124200" cy="1600200"/>
          </a:xfrm>
        </p:spPr>
        <p:txBody>
          <a:bodyPr>
            <a:noAutofit/>
          </a:bodyPr>
          <a:lstStyle/>
          <a:p>
            <a:r>
              <a:rPr lang="en-US" sz="3600" b="1" dirty="0" smtClean="0">
                <a:solidFill>
                  <a:srgbClr val="FFFF66"/>
                </a:solidFill>
                <a:effectLst>
                  <a:outerShdw blurRad="38100" dist="38100" dir="2700000" algn="tl">
                    <a:srgbClr val="000000">
                      <a:alpha val="43137"/>
                    </a:srgbClr>
                  </a:outerShdw>
                </a:effectLst>
              </a:rPr>
              <a:t>Registration Forms</a:t>
            </a:r>
            <a:endParaRPr lang="en-US" sz="3600" b="1" dirty="0">
              <a:solidFill>
                <a:srgbClr val="FFFF66"/>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4710235"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90800"/>
            <a:ext cx="471023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055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87" t="5991" r="20926" b="1469"/>
          <a:stretch/>
        </p:blipFill>
        <p:spPr bwMode="auto">
          <a:xfrm>
            <a:off x="4831772" y="1828800"/>
            <a:ext cx="40227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5730335" y="152400"/>
            <a:ext cx="3124200" cy="1600200"/>
          </a:xfrm>
        </p:spPr>
        <p:txBody>
          <a:bodyPr>
            <a:noAutofit/>
          </a:bodyPr>
          <a:lstStyle/>
          <a:p>
            <a:r>
              <a:rPr lang="en-US" sz="3600" b="1" dirty="0" smtClean="0">
                <a:solidFill>
                  <a:srgbClr val="FFFF66"/>
                </a:solidFill>
                <a:effectLst>
                  <a:outerShdw blurRad="38100" dist="38100" dir="2700000" algn="tl">
                    <a:srgbClr val="000000">
                      <a:alpha val="43137"/>
                    </a:srgbClr>
                  </a:outerShdw>
                </a:effectLst>
              </a:rPr>
              <a:t>Day Manager’s Report</a:t>
            </a:r>
            <a:endParaRPr lang="en-US" sz="3600" b="1" dirty="0">
              <a:solidFill>
                <a:srgbClr val="FFFF66"/>
              </a:solidFill>
              <a:effectLst>
                <a:outerShdw blurRad="38100" dist="38100" dir="2700000" algn="tl">
                  <a:srgbClr val="000000">
                    <a:alpha val="43137"/>
                  </a:srgbClr>
                </a:outerShdw>
              </a:effectLst>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823" r="2453"/>
          <a:stretch/>
        </p:blipFill>
        <p:spPr bwMode="auto">
          <a:xfrm>
            <a:off x="152400" y="152400"/>
            <a:ext cx="4499263"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4351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63"/>
          <a:stretch/>
        </p:blipFill>
        <p:spPr bwMode="auto">
          <a:xfrm>
            <a:off x="152400" y="152399"/>
            <a:ext cx="4750341" cy="6505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5715000" y="457200"/>
            <a:ext cx="3124200" cy="1600200"/>
          </a:xfrm>
        </p:spPr>
        <p:txBody>
          <a:bodyPr>
            <a:noAutofit/>
          </a:bodyPr>
          <a:lstStyle/>
          <a:p>
            <a:r>
              <a:rPr lang="en-US" sz="3600" b="1" dirty="0" smtClean="0">
                <a:solidFill>
                  <a:srgbClr val="FFFF66"/>
                </a:solidFill>
                <a:effectLst>
                  <a:outerShdw blurRad="38100" dist="38100" dir="2700000" algn="tl">
                    <a:srgbClr val="000000">
                      <a:alpha val="43137"/>
                    </a:srgbClr>
                  </a:outerShdw>
                </a:effectLst>
              </a:rPr>
              <a:t>Farm Visit Report</a:t>
            </a:r>
            <a:endParaRPr lang="en-US" sz="3600" b="1" dirty="0">
              <a:solidFill>
                <a:srgbClr val="FFFF66"/>
              </a:solidFill>
              <a:effectLst>
                <a:outerShdw blurRad="38100" dist="38100" dir="2700000" algn="tl">
                  <a:srgbClr val="000000">
                    <a:alpha val="43137"/>
                  </a:srgbClr>
                </a:outerShdw>
              </a:effectLst>
            </a:endParaRPr>
          </a:p>
        </p:txBody>
      </p:sp>
      <p:pic>
        <p:nvPicPr>
          <p:cNvPr id="2050" name="Picture 2" descr="C:\Users\DKB\Pictures\HCFM 2012 Season\DSCN18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51" t="25597" r="30960" b="6630"/>
          <a:stretch/>
        </p:blipFill>
        <p:spPr bwMode="auto">
          <a:xfrm>
            <a:off x="5035543" y="2209800"/>
            <a:ext cx="3875698" cy="4448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30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FFFFCC"/>
                </a:solidFill>
                <a:effectLst>
                  <a:outerShdw blurRad="38100" dist="38100" dir="2700000" algn="tl">
                    <a:srgbClr val="000000">
                      <a:alpha val="43137"/>
                    </a:srgbClr>
                  </a:outerShdw>
                </a:effectLst>
              </a:rPr>
              <a:t>Site Selection</a:t>
            </a:r>
            <a:endParaRPr lang="en-US" b="1" dirty="0">
              <a:solidFill>
                <a:srgbClr val="FFFF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lvl="0">
              <a:buFont typeface="Wingdings" panose="05000000000000000000" pitchFamily="2" charset="2"/>
              <a:buChar char="Ø"/>
            </a:pPr>
            <a:r>
              <a:rPr lang="en-US" b="1" dirty="0" smtClean="0">
                <a:solidFill>
                  <a:srgbClr val="FFFF66"/>
                </a:solidFill>
              </a:rPr>
              <a:t>Drive-by traffic</a:t>
            </a:r>
          </a:p>
          <a:p>
            <a:pPr lvl="0">
              <a:buFont typeface="Wingdings" panose="05000000000000000000" pitchFamily="2" charset="2"/>
              <a:buChar char="Ø"/>
            </a:pPr>
            <a:r>
              <a:rPr lang="en-US" b="1" dirty="0" smtClean="0">
                <a:solidFill>
                  <a:srgbClr val="FFFF66"/>
                </a:solidFill>
              </a:rPr>
              <a:t>Visibility</a:t>
            </a:r>
            <a:endParaRPr lang="en-US" b="1" dirty="0">
              <a:solidFill>
                <a:srgbClr val="FFFF66"/>
              </a:solidFill>
            </a:endParaRPr>
          </a:p>
          <a:p>
            <a:pPr lvl="0"/>
            <a:r>
              <a:rPr lang="en-US" b="1" dirty="0" smtClean="0">
                <a:solidFill>
                  <a:srgbClr val="FFFFCC"/>
                </a:solidFill>
              </a:rPr>
              <a:t>Customer accessibility</a:t>
            </a:r>
          </a:p>
          <a:p>
            <a:pPr lvl="0"/>
            <a:r>
              <a:rPr lang="en-US" b="1" dirty="0" smtClean="0">
                <a:solidFill>
                  <a:srgbClr val="FFFFCC"/>
                </a:solidFill>
              </a:rPr>
              <a:t>Customer parking</a:t>
            </a:r>
          </a:p>
          <a:p>
            <a:pPr lvl="0"/>
            <a:r>
              <a:rPr lang="en-US" b="1" dirty="0" smtClean="0">
                <a:solidFill>
                  <a:srgbClr val="FFFFCC"/>
                </a:solidFill>
              </a:rPr>
              <a:t>Farmer </a:t>
            </a:r>
            <a:r>
              <a:rPr lang="en-US" b="1" dirty="0">
                <a:solidFill>
                  <a:srgbClr val="FFFFCC"/>
                </a:solidFill>
              </a:rPr>
              <a:t>and truck </a:t>
            </a:r>
            <a:r>
              <a:rPr lang="en-US" b="1" dirty="0" smtClean="0">
                <a:solidFill>
                  <a:srgbClr val="FFFFCC"/>
                </a:solidFill>
              </a:rPr>
              <a:t>accessibility</a:t>
            </a:r>
          </a:p>
          <a:p>
            <a:pPr lvl="0"/>
            <a:r>
              <a:rPr lang="en-US" b="1" dirty="0" smtClean="0">
                <a:solidFill>
                  <a:srgbClr val="FFFFCC"/>
                </a:solidFill>
              </a:rPr>
              <a:t>Interfere with existing facilities/traffic flow?</a:t>
            </a:r>
            <a:endParaRPr lang="en-US" b="1" dirty="0">
              <a:solidFill>
                <a:srgbClr val="FFFFCC"/>
              </a:solidFill>
            </a:endParaRPr>
          </a:p>
          <a:p>
            <a:pPr lvl="0"/>
            <a:r>
              <a:rPr lang="en-US" b="1" dirty="0" smtClean="0">
                <a:solidFill>
                  <a:srgbClr val="FFFFCC"/>
                </a:solidFill>
              </a:rPr>
              <a:t>Handicapped accessibility</a:t>
            </a:r>
            <a:endParaRPr lang="en-US" b="1" dirty="0">
              <a:solidFill>
                <a:srgbClr val="FFFFCC"/>
              </a:solidFill>
            </a:endParaRPr>
          </a:p>
        </p:txBody>
      </p:sp>
    </p:spTree>
    <p:extLst>
      <p:ext uri="{BB962C8B-B14F-4D97-AF65-F5344CB8AC3E}">
        <p14:creationId xmlns:p14="http://schemas.microsoft.com/office/powerpoint/2010/main" val="2878290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410200" y="1676400"/>
            <a:ext cx="3124200" cy="3124200"/>
          </a:xfrm>
        </p:spPr>
        <p:txBody>
          <a:bodyPr>
            <a:noAutofit/>
          </a:bodyPr>
          <a:lstStyle/>
          <a:p>
            <a:r>
              <a:rPr lang="en-US" sz="3600" b="1" dirty="0" smtClean="0">
                <a:solidFill>
                  <a:srgbClr val="FFFF66"/>
                </a:solidFill>
                <a:effectLst>
                  <a:outerShdw blurRad="38100" dist="38100" dir="2700000" algn="tl">
                    <a:srgbClr val="000000">
                      <a:alpha val="43137"/>
                    </a:srgbClr>
                  </a:outerShdw>
                </a:effectLst>
              </a:rPr>
              <a:t>Keep it Together . . . Available for future Reference!</a:t>
            </a:r>
            <a:endParaRPr lang="en-US" sz="3600" b="1" dirty="0">
              <a:solidFill>
                <a:srgbClr val="FFFF66"/>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029200" cy="651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268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925" y="762000"/>
            <a:ext cx="5627159" cy="1776006"/>
          </a:xfrm>
        </p:spPr>
        <p:txBody>
          <a:bodyPr>
            <a:normAutofit fontScale="90000"/>
          </a:bodyPr>
          <a:lstStyle/>
          <a:p>
            <a:pPr lvl="0" algn="r"/>
            <a:r>
              <a:rPr lang="en-US" b="1" dirty="0" smtClean="0">
                <a:solidFill>
                  <a:srgbClr val="FFFF66"/>
                </a:solidFill>
                <a:effectLst>
                  <a:outerShdw blurRad="38100" dist="38100" dir="2700000" algn="tl">
                    <a:srgbClr val="000000">
                      <a:alpha val="43137"/>
                    </a:srgbClr>
                  </a:outerShdw>
                </a:effectLst>
              </a:rPr>
              <a:t>Creative, Appropriate and Targeted Promotions</a:t>
            </a:r>
            <a:endParaRPr lang="en-US" b="1" dirty="0">
              <a:solidFill>
                <a:srgbClr val="FFFF66"/>
              </a:solidFill>
              <a:effectLst>
                <a:outerShdw blurRad="38100" dist="38100" dir="2700000" algn="tl">
                  <a:srgbClr val="000000">
                    <a:alpha val="43137"/>
                  </a:srgbClr>
                </a:outerShdw>
              </a:effectLst>
            </a:endParaRPr>
          </a:p>
        </p:txBody>
      </p:sp>
      <p:pic>
        <p:nvPicPr>
          <p:cNvPr id="8194" name="Picture 2" descr="C:\Users\DKB\Desktop\2017 B&amp;Y\SWAFMC Jan 31, 2017 Meeting\Images for Summit Slide Show\(1) School &amp; Community Garden Track\HCFM Harvest Celebration Hando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9798">
            <a:off x="171231" y="806003"/>
            <a:ext cx="3221957" cy="4167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r="1375"/>
          <a:stretch>
            <a:fillRect/>
          </a:stretch>
        </p:blipFill>
        <p:spPr bwMode="auto">
          <a:xfrm rot="1015987">
            <a:off x="65974" y="4045465"/>
            <a:ext cx="3796590" cy="2707473"/>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noChangeArrowheads="1"/>
          </p:cNvPicPr>
          <p:nvPr/>
        </p:nvPicPr>
        <p:blipFill>
          <a:blip r:embed="rId5" cstate="print"/>
          <a:srcRect/>
          <a:stretch>
            <a:fillRect/>
          </a:stretch>
        </p:blipFill>
        <p:spPr bwMode="auto">
          <a:xfrm rot="20743541">
            <a:off x="3228063" y="3052601"/>
            <a:ext cx="5039026" cy="2091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5" name="Picture 1"/>
          <p:cNvPicPr>
            <a:picLocks noChangeAspect="1" noChangeArrowheads="1"/>
          </p:cNvPicPr>
          <p:nvPr/>
        </p:nvPicPr>
        <p:blipFill>
          <a:blip r:embed="rId6" cstate="print"/>
          <a:srcRect/>
          <a:stretch>
            <a:fillRect/>
          </a:stretch>
        </p:blipFill>
        <p:spPr bwMode="auto">
          <a:xfrm rot="645321">
            <a:off x="5732432" y="4299613"/>
            <a:ext cx="3123425" cy="2263351"/>
          </a:xfrm>
          <a:prstGeom prst="rect">
            <a:avLst/>
          </a:prstGeom>
          <a:ln>
            <a:noFill/>
          </a:ln>
          <a:effectLst>
            <a:outerShdw blurRad="190500" algn="tl" rotWithShape="0">
              <a:srgbClr val="000000">
                <a:alpha val="70000"/>
              </a:srgbClr>
            </a:outerShdw>
          </a:effectLst>
        </p:spPr>
      </p:pic>
      <p:sp>
        <p:nvSpPr>
          <p:cNvPr id="8" name="Rectangle 7"/>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#6</a:t>
            </a:r>
            <a:endParaRPr lang="en-US" sz="4000" dirty="0"/>
          </a:p>
        </p:txBody>
      </p:sp>
    </p:spTree>
    <p:extLst>
      <p:ext uri="{BB962C8B-B14F-4D97-AF65-F5344CB8AC3E}">
        <p14:creationId xmlns:p14="http://schemas.microsoft.com/office/powerpoint/2010/main" val="3154060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C:\Users\DKB\Documents\Howard County Farmers' Market\SWAFMC 2015\SWAFMC Jan 27 Meeting\SWAFMC Slideshow\HCFM Slideshow (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009650"/>
            <a:ext cx="11468100" cy="887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358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0" y="112065"/>
            <a:ext cx="3733800" cy="333486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Drawings for Produce and other Vendor Products</a:t>
            </a:r>
            <a:endParaRPr lang="en-US" dirty="0">
              <a:solidFill>
                <a:srgbClr val="FFFF66"/>
              </a:solidFill>
            </a:endParaRPr>
          </a:p>
        </p:txBody>
      </p:sp>
      <p:pic>
        <p:nvPicPr>
          <p:cNvPr id="9" name="Picture 8" descr="C:\Users\DKB\Documents\Howard County Farmers' Market\SWAFMC 2016\SWAFMC Jan 27 Meeting\Photos for Slide Show\Hope FM 41.jpg"/>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066"/>
            <a:ext cx="5083404" cy="66697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47017">
            <a:off x="5973610" y="3705381"/>
            <a:ext cx="2454580" cy="2805234"/>
          </a:xfrm>
          <a:prstGeom prst="rect">
            <a:avLst/>
          </a:prstGeom>
          <a:ln>
            <a:noFill/>
          </a:ln>
          <a:effectLst>
            <a:outerShdw blurRad="190500" algn="tl" rotWithShape="0">
              <a:srgbClr val="000000">
                <a:alpha val="70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rot="20733631">
            <a:off x="6045628" y="4861764"/>
            <a:ext cx="2344102" cy="1070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Tree>
    <p:extLst>
      <p:ext uri="{BB962C8B-B14F-4D97-AF65-F5344CB8AC3E}">
        <p14:creationId xmlns:p14="http://schemas.microsoft.com/office/powerpoint/2010/main" val="1856300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236897" cy="548339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66801"/>
            <a:ext cx="4214180" cy="545399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04801" y="112066"/>
            <a:ext cx="8613742" cy="9547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E-mail Notices</a:t>
            </a:r>
            <a:endParaRPr lang="en-US" dirty="0">
              <a:solidFill>
                <a:srgbClr val="FFFF66"/>
              </a:solidFill>
            </a:endParaRPr>
          </a:p>
        </p:txBody>
      </p:sp>
    </p:spTree>
    <p:extLst>
      <p:ext uri="{BB962C8B-B14F-4D97-AF65-F5344CB8AC3E}">
        <p14:creationId xmlns:p14="http://schemas.microsoft.com/office/powerpoint/2010/main" val="328776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7852">
            <a:off x="6093435" y="2586344"/>
            <a:ext cx="2422719"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3649"/>
            <a:ext cx="2789067"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6324600" y="457200"/>
            <a:ext cx="2590800" cy="1943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66"/>
                </a:solidFill>
                <a:effectLst>
                  <a:outerShdw blurRad="38100" dist="38100" dir="2700000" algn="tl">
                    <a:srgbClr val="000000">
                      <a:alpha val="43137"/>
                    </a:srgbClr>
                  </a:outerShdw>
                </a:effectLst>
              </a:rPr>
              <a:t>Flyers</a:t>
            </a:r>
            <a:endParaRPr lang="en-US" dirty="0">
              <a:solidFill>
                <a:srgbClr val="FFFF66"/>
              </a:solidFill>
            </a:endParaRPr>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453" r="33273"/>
          <a:stretch/>
        </p:blipFill>
        <p:spPr bwMode="auto">
          <a:xfrm rot="945077">
            <a:off x="2711922" y="883264"/>
            <a:ext cx="2731461" cy="6461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3" r="70222"/>
          <a:stretch/>
        </p:blipFill>
        <p:spPr bwMode="auto">
          <a:xfrm rot="20913179">
            <a:off x="4808061" y="3631581"/>
            <a:ext cx="2429407" cy="6461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425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49"/>
          <a:stretch/>
        </p:blipFill>
        <p:spPr bwMode="auto">
          <a:xfrm>
            <a:off x="308947" y="1676400"/>
            <a:ext cx="8297725" cy="468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2779" y="457200"/>
            <a:ext cx="8295091" cy="830997"/>
          </a:xfrm>
          <a:prstGeom prst="rect">
            <a:avLst/>
          </a:prstGeom>
        </p:spPr>
        <p:txBody>
          <a:bodyPr wrap="none">
            <a:spAutoFit/>
          </a:bodyPr>
          <a:lstStyle/>
          <a:p>
            <a:r>
              <a:rPr lang="en-US" sz="3600" dirty="0">
                <a:solidFill>
                  <a:srgbClr val="FFFF99"/>
                </a:solidFill>
              </a:rPr>
              <a:t>“If you fail to plan, you are planning to fail</a:t>
            </a:r>
            <a:r>
              <a:rPr lang="en-US" sz="3600" dirty="0" smtClean="0">
                <a:solidFill>
                  <a:srgbClr val="FFFF99"/>
                </a:solidFill>
              </a:rPr>
              <a:t>.”</a:t>
            </a:r>
          </a:p>
          <a:p>
            <a:pPr algn="r"/>
            <a:r>
              <a:rPr lang="en-US" sz="1200" dirty="0" smtClean="0">
                <a:solidFill>
                  <a:srgbClr val="FFFF99"/>
                </a:solidFill>
                <a:latin typeface="Comic Sans MS" panose="030F0702030302020204" pitchFamily="66" charset="0"/>
              </a:rPr>
              <a:t>Benjamin Franklin </a:t>
            </a:r>
            <a:endParaRPr lang="en-US" sz="1200" dirty="0">
              <a:solidFill>
                <a:srgbClr val="FFFF99"/>
              </a:solidFill>
              <a:latin typeface="Comic Sans MS" panose="030F0702030302020204" pitchFamily="66" charset="0"/>
            </a:endParaRPr>
          </a:p>
        </p:txBody>
      </p:sp>
    </p:spTree>
    <p:extLst>
      <p:ext uri="{BB962C8B-B14F-4D97-AF65-F5344CB8AC3E}">
        <p14:creationId xmlns:p14="http://schemas.microsoft.com/office/powerpoint/2010/main" val="26047051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5821362"/>
          </a:xfrm>
        </p:spPr>
        <p:txBody>
          <a:bodyPr>
            <a:normAutofit/>
          </a:bodyPr>
          <a:lstStyle/>
          <a:p>
            <a:r>
              <a:rPr lang="en-US" b="1" dirty="0" smtClean="0">
                <a:solidFill>
                  <a:srgbClr val="FFFF66"/>
                </a:solidFill>
                <a:effectLst>
                  <a:outerShdw blurRad="38100" dist="38100" dir="2700000" algn="tl">
                    <a:srgbClr val="000000">
                      <a:alpha val="43137"/>
                    </a:srgbClr>
                  </a:outerShdw>
                </a:effectLst>
              </a:rPr>
              <a:t>Dedicated, Passionate Market Manager</a:t>
            </a:r>
            <a:endParaRPr lang="en-US" b="1" dirty="0">
              <a:solidFill>
                <a:srgbClr val="FFFF66"/>
              </a:solidFill>
            </a:endParaRPr>
          </a:p>
        </p:txBody>
      </p:sp>
      <p:sp>
        <p:nvSpPr>
          <p:cNvPr id="3" name="Content Placeholder 2"/>
          <p:cNvSpPr>
            <a:spLocks noGrp="1"/>
          </p:cNvSpPr>
          <p:nvPr>
            <p:ph idx="1"/>
          </p:nvPr>
        </p:nvSpPr>
        <p:spPr>
          <a:xfrm>
            <a:off x="4572000" y="1066800"/>
            <a:ext cx="4191000" cy="5287963"/>
          </a:xfrm>
        </p:spPr>
        <p:txBody>
          <a:bodyPr>
            <a:normAutofit/>
          </a:bodyPr>
          <a:lstStyle/>
          <a:p>
            <a:pPr>
              <a:spcBef>
                <a:spcPct val="50000"/>
              </a:spcBef>
            </a:pPr>
            <a:r>
              <a:rPr lang="en-US" sz="1600" dirty="0" smtClean="0">
                <a:solidFill>
                  <a:srgbClr val="FFFF66"/>
                </a:solidFill>
              </a:rPr>
              <a:t>Must manage day to day operations of the market, </a:t>
            </a:r>
            <a:r>
              <a:rPr lang="en-US" sz="1600" i="1" dirty="0" smtClean="0">
                <a:solidFill>
                  <a:srgbClr val="FFFF66"/>
                </a:solidFill>
              </a:rPr>
              <a:t>both on-site and off</a:t>
            </a:r>
            <a:endParaRPr lang="en-US" sz="1600" dirty="0" smtClean="0">
              <a:solidFill>
                <a:srgbClr val="FFFF66"/>
              </a:solidFill>
            </a:endParaRPr>
          </a:p>
          <a:p>
            <a:pPr>
              <a:spcBef>
                <a:spcPct val="50000"/>
              </a:spcBef>
            </a:pPr>
            <a:r>
              <a:rPr lang="en-US" sz="1600" dirty="0" smtClean="0">
                <a:solidFill>
                  <a:srgbClr val="FFFF66"/>
                </a:solidFill>
              </a:rPr>
              <a:t>Effectively promotes the market to consumers</a:t>
            </a:r>
          </a:p>
          <a:p>
            <a:pPr>
              <a:spcBef>
                <a:spcPct val="50000"/>
              </a:spcBef>
              <a:buFontTx/>
              <a:buChar char="•"/>
            </a:pPr>
            <a:r>
              <a:rPr lang="en-US" sz="1600" dirty="0" smtClean="0">
                <a:solidFill>
                  <a:srgbClr val="FFFF66"/>
                </a:solidFill>
              </a:rPr>
              <a:t>Enforces the market’s rules fairly and with minimal conflicts </a:t>
            </a:r>
          </a:p>
          <a:p>
            <a:pPr>
              <a:spcBef>
                <a:spcPct val="50000"/>
              </a:spcBef>
              <a:buFontTx/>
              <a:buChar char="•"/>
            </a:pPr>
            <a:r>
              <a:rPr lang="en-US" sz="1600" dirty="0" smtClean="0">
                <a:solidFill>
                  <a:srgbClr val="FFFF66"/>
                </a:solidFill>
              </a:rPr>
              <a:t>Mediates disputes that may between vendors and with customers</a:t>
            </a:r>
          </a:p>
          <a:p>
            <a:pPr>
              <a:spcBef>
                <a:spcPct val="50000"/>
              </a:spcBef>
              <a:buFontTx/>
              <a:buChar char="•"/>
            </a:pPr>
            <a:r>
              <a:rPr lang="en-US" sz="1600" dirty="0" smtClean="0">
                <a:solidFill>
                  <a:srgbClr val="FFFF66"/>
                </a:solidFill>
              </a:rPr>
              <a:t>Represents the market to the public, regulatory agencies, etc.</a:t>
            </a:r>
          </a:p>
          <a:p>
            <a:pPr>
              <a:spcBef>
                <a:spcPct val="50000"/>
              </a:spcBef>
              <a:buFontTx/>
              <a:buChar char="•"/>
            </a:pPr>
            <a:r>
              <a:rPr lang="en-US" sz="1600" dirty="0" smtClean="0">
                <a:solidFill>
                  <a:srgbClr val="FFFF66"/>
                </a:solidFill>
              </a:rPr>
              <a:t>Works with the board of directors,  market committee, or other overseeing body </a:t>
            </a:r>
          </a:p>
          <a:p>
            <a:pPr>
              <a:spcBef>
                <a:spcPct val="50000"/>
              </a:spcBef>
              <a:buFontTx/>
              <a:buChar char="•"/>
            </a:pPr>
            <a:r>
              <a:rPr lang="en-US" sz="1600" dirty="0" smtClean="0">
                <a:solidFill>
                  <a:srgbClr val="FFFF66"/>
                </a:solidFill>
              </a:rPr>
              <a:t>Maintains the market’s financial records</a:t>
            </a:r>
          </a:p>
          <a:p>
            <a:pPr>
              <a:spcBef>
                <a:spcPct val="50000"/>
              </a:spcBef>
              <a:buFontTx/>
              <a:buChar char="•"/>
            </a:pPr>
            <a:r>
              <a:rPr lang="en-US" sz="1600" dirty="0" smtClean="0">
                <a:solidFill>
                  <a:srgbClr val="FFFF66"/>
                </a:solidFill>
              </a:rPr>
              <a:t>Understand the needs of farmers and is able to balance those needs with the customers and community at large</a:t>
            </a:r>
          </a:p>
          <a:p>
            <a:pPr>
              <a:spcBef>
                <a:spcPct val="50000"/>
              </a:spcBef>
              <a:buFontTx/>
              <a:buChar char="•"/>
            </a:pPr>
            <a:r>
              <a:rPr lang="en-US" sz="1600" dirty="0" smtClean="0">
                <a:solidFill>
                  <a:srgbClr val="FFFF66"/>
                </a:solidFill>
              </a:rPr>
              <a:t>Fair, open-minded</a:t>
            </a:r>
            <a:endParaRPr lang="en-US" sz="1600" dirty="0">
              <a:solidFill>
                <a:srgbClr val="FFFF66"/>
              </a:solidFill>
            </a:endParaRPr>
          </a:p>
        </p:txBody>
      </p:sp>
      <p:sp>
        <p:nvSpPr>
          <p:cNvPr id="5" name="Rectangle 4"/>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#7</a:t>
            </a:r>
            <a:endParaRPr lang="en-US" sz="4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84903">
            <a:off x="3896405" y="3052208"/>
            <a:ext cx="3611723" cy="46742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5494">
            <a:off x="1976776" y="1044368"/>
            <a:ext cx="3802860" cy="492166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581400" cy="463505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a:spLocks noGrp="1"/>
          </p:cNvSpPr>
          <p:nvPr>
            <p:ph idx="1"/>
          </p:nvPr>
        </p:nvSpPr>
        <p:spPr>
          <a:xfrm>
            <a:off x="4800600" y="304800"/>
            <a:ext cx="4191000" cy="1524001"/>
          </a:xfrm>
        </p:spPr>
        <p:txBody>
          <a:bodyPr>
            <a:normAutofit fontScale="92500"/>
          </a:bodyPr>
          <a:lstStyle/>
          <a:p>
            <a:pPr marL="0" indent="0" algn="ctr">
              <a:spcBef>
                <a:spcPct val="50000"/>
              </a:spcBef>
              <a:buNone/>
            </a:pPr>
            <a:r>
              <a:rPr lang="en-US" sz="3600" b="1" dirty="0" smtClean="0">
                <a:solidFill>
                  <a:srgbClr val="FFFF66"/>
                </a:solidFill>
                <a:effectLst>
                  <a:outerShdw blurRad="38100" dist="38100" dir="2700000" algn="tl">
                    <a:srgbClr val="000000">
                      <a:alpha val="43137"/>
                    </a:srgbClr>
                  </a:outerShdw>
                </a:effectLst>
              </a:rPr>
              <a:t>Market Management is a big job!</a:t>
            </a:r>
            <a:endParaRPr lang="en-US" sz="3600" b="1"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098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66" y="1088886"/>
            <a:ext cx="7971934" cy="2721114"/>
          </a:xfrm>
        </p:spPr>
        <p:txBody>
          <a:bodyPr>
            <a:normAutofit/>
          </a:bodyPr>
          <a:lstStyle/>
          <a:p>
            <a:pPr lvl="0" algn="l"/>
            <a:r>
              <a:rPr lang="en-US" b="1" dirty="0" smtClean="0">
                <a:solidFill>
                  <a:srgbClr val="FFFF66"/>
                </a:solidFill>
                <a:effectLst>
                  <a:outerShdw blurRad="38100" dist="38100" dir="2700000" algn="tl">
                    <a:srgbClr val="000000">
                      <a:alpha val="43137"/>
                    </a:srgbClr>
                  </a:outerShdw>
                </a:effectLst>
              </a:rPr>
              <a:t>Sound, Transparent, Sustainable Financial Plan</a:t>
            </a:r>
            <a:endParaRPr lang="en-US" dirty="0">
              <a:solidFill>
                <a:srgbClr val="FFFF66"/>
              </a:solidFill>
            </a:endParaRPr>
          </a:p>
        </p:txBody>
      </p:sp>
      <p:pic>
        <p:nvPicPr>
          <p:cNvPr id="12290" name="Picture 2" descr="http://mediad.publicbroadcasting.net/p/wsdl/files/styles/medium/public/201505/money__budget_public_domain_clip_art.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3505200"/>
            <a:ext cx="3727784" cy="2724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#8</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FFFFCC"/>
                </a:solidFill>
                <a:effectLst>
                  <a:outerShdw blurRad="38100" dist="38100" dir="2700000" algn="tl">
                    <a:srgbClr val="000000">
                      <a:alpha val="43137"/>
                    </a:srgbClr>
                  </a:outerShdw>
                </a:effectLst>
              </a:rPr>
              <a:t>Site Selection</a:t>
            </a:r>
            <a:endParaRPr lang="en-US" b="1" dirty="0">
              <a:solidFill>
                <a:srgbClr val="FFFF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lvl="0"/>
            <a:r>
              <a:rPr lang="en-US" b="1" dirty="0" smtClean="0">
                <a:solidFill>
                  <a:srgbClr val="FFFFCC"/>
                </a:solidFill>
              </a:rPr>
              <a:t>Centralized location and other activity</a:t>
            </a:r>
          </a:p>
          <a:p>
            <a:pPr lvl="0"/>
            <a:r>
              <a:rPr lang="en-US" b="1" dirty="0" smtClean="0">
                <a:solidFill>
                  <a:srgbClr val="FFFFCC"/>
                </a:solidFill>
              </a:rPr>
              <a:t>Restrooms</a:t>
            </a:r>
          </a:p>
          <a:p>
            <a:pPr lvl="0"/>
            <a:r>
              <a:rPr lang="en-US" b="1" dirty="0" smtClean="0">
                <a:solidFill>
                  <a:srgbClr val="FFFFCC"/>
                </a:solidFill>
              </a:rPr>
              <a:t>Utilities – water, electricity, garbage/recycling</a:t>
            </a:r>
          </a:p>
          <a:p>
            <a:pPr lvl="0"/>
            <a:r>
              <a:rPr lang="en-US" b="1" dirty="0" smtClean="0">
                <a:solidFill>
                  <a:srgbClr val="FFFFCC"/>
                </a:solidFill>
              </a:rPr>
              <a:t>Shade or shelters</a:t>
            </a:r>
          </a:p>
          <a:p>
            <a:pPr lvl="0"/>
            <a:r>
              <a:rPr lang="en-US" b="1" dirty="0" smtClean="0">
                <a:solidFill>
                  <a:srgbClr val="FFFFCC"/>
                </a:solidFill>
              </a:rPr>
              <a:t>Ownership/Cost</a:t>
            </a:r>
          </a:p>
          <a:p>
            <a:pPr lvl="0"/>
            <a:r>
              <a:rPr lang="en-US" b="1" dirty="0" smtClean="0">
                <a:solidFill>
                  <a:srgbClr val="FFFFCC"/>
                </a:solidFill>
              </a:rPr>
              <a:t>Public transportation</a:t>
            </a:r>
          </a:p>
          <a:p>
            <a:pPr lvl="0"/>
            <a:endParaRPr lang="en-US" b="1" dirty="0">
              <a:solidFill>
                <a:srgbClr val="FFFFCC"/>
              </a:solidFill>
            </a:endParaRPr>
          </a:p>
        </p:txBody>
      </p:sp>
    </p:spTree>
    <p:extLst>
      <p:ext uri="{BB962C8B-B14F-4D97-AF65-F5344CB8AC3E}">
        <p14:creationId xmlns:p14="http://schemas.microsoft.com/office/powerpoint/2010/main" val="20081327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65" t="13973" r="29325" b="8253"/>
          <a:stretch/>
        </p:blipFill>
        <p:spPr bwMode="auto">
          <a:xfrm>
            <a:off x="76200" y="152400"/>
            <a:ext cx="5784859"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5866674" y="762000"/>
            <a:ext cx="2749542" cy="5715000"/>
          </a:xfrm>
        </p:spPr>
        <p:txBody>
          <a:bodyPr>
            <a:normAutofit/>
          </a:bodyPr>
          <a:lstStyle/>
          <a:p>
            <a:r>
              <a:rPr lang="en-US" sz="3600" dirty="0" smtClean="0">
                <a:solidFill>
                  <a:srgbClr val="FFFFCC"/>
                </a:solidFill>
                <a:effectLst>
                  <a:outerShdw blurRad="38100" dist="38100" dir="2700000" algn="tl">
                    <a:srgbClr val="000000">
                      <a:alpha val="43137"/>
                    </a:srgbClr>
                  </a:outerShdw>
                </a:effectLst>
              </a:rPr>
              <a:t>Identify all expenses</a:t>
            </a:r>
            <a:br>
              <a:rPr lang="en-US" sz="3600" dirty="0" smtClean="0">
                <a:solidFill>
                  <a:srgbClr val="FFFFCC"/>
                </a:solidFill>
                <a:effectLst>
                  <a:outerShdw blurRad="38100" dist="38100" dir="2700000" algn="tl">
                    <a:srgbClr val="000000">
                      <a:alpha val="43137"/>
                    </a:srgbClr>
                  </a:outerShdw>
                </a:effectLst>
              </a:rPr>
            </a:br>
            <a:r>
              <a:rPr lang="en-US" sz="3600" dirty="0" smtClean="0">
                <a:solidFill>
                  <a:srgbClr val="FFFFCC"/>
                </a:solidFill>
                <a:effectLst>
                  <a:outerShdw blurRad="38100" dist="38100" dir="2700000" algn="tl">
                    <a:srgbClr val="000000">
                      <a:alpha val="43137"/>
                    </a:srgbClr>
                  </a:outerShdw>
                </a:effectLst>
              </a:rPr>
              <a:t/>
            </a:r>
            <a:br>
              <a:rPr lang="en-US" sz="3600" dirty="0" smtClean="0">
                <a:solidFill>
                  <a:srgbClr val="FFFFCC"/>
                </a:solidFill>
                <a:effectLst>
                  <a:outerShdw blurRad="38100" dist="38100" dir="2700000" algn="tl">
                    <a:srgbClr val="000000">
                      <a:alpha val="43137"/>
                    </a:srgbClr>
                  </a:outerShdw>
                </a:effectLst>
              </a:rPr>
            </a:br>
            <a:r>
              <a:rPr lang="en-US" sz="3600" dirty="0">
                <a:solidFill>
                  <a:srgbClr val="FFFFCC"/>
                </a:solidFill>
                <a:effectLst>
                  <a:outerShdw blurRad="38100" dist="38100" dir="2700000" algn="tl">
                    <a:srgbClr val="000000">
                      <a:alpha val="43137"/>
                    </a:srgbClr>
                  </a:outerShdw>
                </a:effectLst>
              </a:rPr>
              <a:t/>
            </a:r>
            <a:br>
              <a:rPr lang="en-US" sz="3600" dirty="0">
                <a:solidFill>
                  <a:srgbClr val="FFFFCC"/>
                </a:solidFill>
                <a:effectLst>
                  <a:outerShdw blurRad="38100" dist="38100" dir="2700000" algn="tl">
                    <a:srgbClr val="000000">
                      <a:alpha val="43137"/>
                    </a:srgbClr>
                  </a:outerShdw>
                </a:effectLst>
              </a:rPr>
            </a:br>
            <a:r>
              <a:rPr lang="en-US" sz="3600" dirty="0" smtClean="0">
                <a:solidFill>
                  <a:srgbClr val="FFC000"/>
                </a:solidFill>
                <a:effectLst>
                  <a:outerShdw blurRad="38100" dist="38100" dir="2700000" algn="tl">
                    <a:srgbClr val="000000">
                      <a:alpha val="43137"/>
                    </a:srgbClr>
                  </a:outerShdw>
                </a:effectLst>
              </a:rPr>
              <a:t>Revisit and adjust </a:t>
            </a:r>
            <a:r>
              <a:rPr lang="en-US" sz="3600" dirty="0" smtClean="0">
                <a:solidFill>
                  <a:srgbClr val="FFFFCC"/>
                </a:solidFill>
                <a:effectLst>
                  <a:outerShdw blurRad="38100" dist="38100" dir="2700000" algn="tl">
                    <a:srgbClr val="000000">
                      <a:alpha val="43137"/>
                    </a:srgbClr>
                  </a:outerShdw>
                </a:effectLst>
              </a:rPr>
              <a:t>frequently as necessary</a:t>
            </a:r>
            <a:endParaRPr lang="en-US" sz="36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7805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34943"/>
            <a:ext cx="2971800" cy="1398657"/>
          </a:xfrm>
        </p:spPr>
        <p:txBody>
          <a:bodyPr>
            <a:normAutofit fontScale="90000"/>
          </a:bodyPr>
          <a:lstStyle/>
          <a:p>
            <a:pPr lvl="0" algn="l"/>
            <a:r>
              <a:rPr lang="en-US" b="1" dirty="0" smtClean="0">
                <a:solidFill>
                  <a:srgbClr val="FFFF66"/>
                </a:solidFill>
                <a:effectLst>
                  <a:outerShdw blurRad="38100" dist="38100" dir="2700000" algn="tl">
                    <a:srgbClr val="000000">
                      <a:alpha val="43137"/>
                    </a:srgbClr>
                  </a:outerShdw>
                </a:effectLst>
              </a:rPr>
              <a:t>Vendor Input</a:t>
            </a:r>
            <a:endParaRPr lang="en-US" dirty="0">
              <a:solidFill>
                <a:srgbClr val="FFFF66"/>
              </a:solidFill>
            </a:endParaRPr>
          </a:p>
        </p:txBody>
      </p:sp>
      <p:pic>
        <p:nvPicPr>
          <p:cNvPr id="11266" name="Picture 2" descr="http://bloximages.chicago2.vip.townnews.com/houstonherald.com/content/tncms/assets/v3/editorial/f/93/f9365236-97d9-11e3-afeb-001a4bcf887a/5302135b46872.image.jpg?resize=540%2C298"/>
          <p:cNvPicPr>
            <a:picLocks noChangeAspect="1" noChangeArrowheads="1"/>
          </p:cNvPicPr>
          <p:nvPr/>
        </p:nvPicPr>
        <p:blipFill rotWithShape="1">
          <a:blip r:embed="rId3">
            <a:extLst>
              <a:ext uri="{28A0092B-C50C-407E-A947-70E740481C1C}">
                <a14:useLocalDpi xmlns:a14="http://schemas.microsoft.com/office/drawing/2010/main" val="0"/>
              </a:ext>
            </a:extLst>
          </a:blip>
          <a:srcRect l="9537" r="9009"/>
          <a:stretch/>
        </p:blipFill>
        <p:spPr bwMode="auto">
          <a:xfrm>
            <a:off x="322081" y="2133600"/>
            <a:ext cx="6515137" cy="4413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505200" y="1169674"/>
            <a:ext cx="5533534" cy="1659118"/>
            <a:chOff x="2100131" y="1676400"/>
            <a:chExt cx="5533534" cy="1659118"/>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330" t="69200" r="4879" b="12547"/>
            <a:stretch/>
          </p:blipFill>
          <p:spPr bwMode="auto">
            <a:xfrm>
              <a:off x="2100131" y="1676400"/>
              <a:ext cx="5533534" cy="1659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824512" y="2790692"/>
              <a:ext cx="1007750" cy="48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grpSp>
      <p:sp>
        <p:nvSpPr>
          <p:cNvPr id="9" name="Title 1"/>
          <p:cNvSpPr txBox="1">
            <a:spLocks/>
          </p:cNvSpPr>
          <p:nvPr/>
        </p:nvSpPr>
        <p:spPr>
          <a:xfrm>
            <a:off x="6634944" y="3335518"/>
            <a:ext cx="2509056" cy="30346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Clr>
                <a:srgbClr val="FF0000"/>
              </a:buClr>
              <a:buFont typeface="Wingdings" panose="05000000000000000000" pitchFamily="2" charset="2"/>
              <a:buChar char="ü"/>
            </a:pPr>
            <a:r>
              <a:rPr lang="en-US" sz="2400" b="1" dirty="0" smtClean="0">
                <a:solidFill>
                  <a:srgbClr val="FFFF66"/>
                </a:solidFill>
                <a:effectLst>
                  <a:outerShdw blurRad="38100" dist="38100" dir="2700000" algn="tl">
                    <a:srgbClr val="000000">
                      <a:alpha val="43137"/>
                    </a:srgbClr>
                  </a:outerShdw>
                </a:effectLst>
              </a:rPr>
              <a:t>Grower(s) serve on Board</a:t>
            </a:r>
          </a:p>
          <a:p>
            <a:pPr marL="571500" indent="-571500" algn="l">
              <a:buClr>
                <a:srgbClr val="FF0000"/>
              </a:buClr>
              <a:buFont typeface="Wingdings" panose="05000000000000000000" pitchFamily="2" charset="2"/>
              <a:buChar char="ü"/>
            </a:pPr>
            <a:endParaRPr lang="en-US" sz="2400" b="1" dirty="0" smtClean="0">
              <a:solidFill>
                <a:srgbClr val="FFFF66"/>
              </a:solidFill>
              <a:effectLst>
                <a:outerShdw blurRad="38100" dist="38100" dir="2700000" algn="tl">
                  <a:srgbClr val="000000">
                    <a:alpha val="43137"/>
                  </a:srgbClr>
                </a:outerShdw>
              </a:effectLst>
            </a:endParaRPr>
          </a:p>
          <a:p>
            <a:pPr marL="571500" indent="-571500" algn="l">
              <a:buClr>
                <a:srgbClr val="FF0000"/>
              </a:buClr>
              <a:buFont typeface="Wingdings" panose="05000000000000000000" pitchFamily="2" charset="2"/>
              <a:buChar char="ü"/>
            </a:pPr>
            <a:r>
              <a:rPr lang="en-US" sz="2400" b="1" dirty="0" smtClean="0">
                <a:solidFill>
                  <a:srgbClr val="FFFF66"/>
                </a:solidFill>
                <a:effectLst>
                  <a:outerShdw blurRad="38100" dist="38100" dir="2700000" algn="tl">
                    <a:srgbClr val="000000">
                      <a:alpha val="43137"/>
                    </a:srgbClr>
                  </a:outerShdw>
                </a:effectLst>
              </a:rPr>
              <a:t>Grower meetings</a:t>
            </a:r>
            <a:endParaRPr lang="en-US" sz="2400" b="1" dirty="0">
              <a:solidFill>
                <a:srgbClr val="FFFF66"/>
              </a:solidFill>
              <a:effectLst>
                <a:outerShdw blurRad="38100" dist="38100" dir="2700000" algn="tl">
                  <a:srgbClr val="000000">
                    <a:alpha val="43137"/>
                  </a:srgbClr>
                </a:outerShdw>
              </a:effectLst>
            </a:endParaRPr>
          </a:p>
        </p:txBody>
      </p:sp>
      <p:sp>
        <p:nvSpPr>
          <p:cNvPr id="10" name="Rectangle 9"/>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#9</a:t>
            </a:r>
            <a:endParaRPr lang="en-US" sz="4000" dirty="0"/>
          </a:p>
        </p:txBody>
      </p:sp>
    </p:spTree>
    <p:extLst>
      <p:ext uri="{BB962C8B-B14F-4D97-AF65-F5344CB8AC3E}">
        <p14:creationId xmlns:p14="http://schemas.microsoft.com/office/powerpoint/2010/main" val="2042171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7058">
            <a:off x="5675365" y="594575"/>
            <a:ext cx="3344391" cy="43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849"/>
          <a:stretch/>
        </p:blipFill>
        <p:spPr bwMode="auto">
          <a:xfrm rot="981722">
            <a:off x="2823223" y="2772330"/>
            <a:ext cx="6701453" cy="3782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5" y="2171304"/>
            <a:ext cx="3365054" cy="435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76696">
            <a:off x="4724400" y="3518343"/>
            <a:ext cx="3384453" cy="43801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mediad.publicbroadcasting.net/p/wsdl/files/styles/medium/public/201505/money__budget_public_domain_clip_art.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65619">
            <a:off x="3146199" y="4803549"/>
            <a:ext cx="2476500" cy="1809750"/>
          </a:xfrm>
          <a:prstGeom prst="rect">
            <a:avLst/>
          </a:prstGeom>
          <a:solidFill>
            <a:srgbClr val="FFFF99"/>
          </a:solidFill>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74957" y="362932"/>
            <a:ext cx="7543800" cy="2544762"/>
          </a:xfrm>
        </p:spPr>
        <p:txBody>
          <a:bodyPr>
            <a:normAutofit/>
          </a:bodyPr>
          <a:lstStyle/>
          <a:p>
            <a:pPr algn="l"/>
            <a:r>
              <a:rPr lang="en-US" sz="4000" b="1" dirty="0" smtClean="0">
                <a:solidFill>
                  <a:srgbClr val="FFFF66"/>
                </a:solidFill>
                <a:effectLst>
                  <a:outerShdw blurRad="38100" dist="38100" dir="2700000" algn="tl">
                    <a:srgbClr val="000000">
                      <a:alpha val="43137"/>
                    </a:srgbClr>
                  </a:outerShdw>
                </a:effectLst>
              </a:rPr>
              <a:t>Continuous self-evaluation</a:t>
            </a:r>
            <a:endParaRPr lang="en-US" sz="4000" b="1" dirty="0">
              <a:solidFill>
                <a:srgbClr val="FFFF66"/>
              </a:solidFill>
              <a:effectLst>
                <a:outerShdw blurRad="38100" dist="38100" dir="2700000" algn="tl">
                  <a:srgbClr val="000000">
                    <a:alpha val="43137"/>
                  </a:srgbClr>
                </a:outerShdw>
              </a:effectLst>
            </a:endParaRPr>
          </a:p>
        </p:txBody>
      </p:sp>
      <p:sp>
        <p:nvSpPr>
          <p:cNvPr id="9" name="Rectangle 8"/>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#10</a:t>
            </a:r>
            <a:endParaRPr lang="en-US" sz="4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953000" cy="641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5334000" y="2590800"/>
            <a:ext cx="3505200" cy="11430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Farmers’ Market Vendor Guide</a:t>
            </a:r>
            <a:endParaRPr lang="en-US" dirty="0">
              <a:solidFill>
                <a:srgbClr val="FFFFCC"/>
              </a:solidFill>
              <a:effectLst>
                <a:outerShdw blurRad="38100" dist="38100" dir="2700000" algn="tl">
                  <a:srgbClr val="000000">
                    <a:alpha val="43137"/>
                  </a:srgbClr>
                </a:outerShdw>
              </a:effectLst>
            </a:endParaRPr>
          </a:p>
        </p:txBody>
      </p:sp>
      <p:sp>
        <p:nvSpPr>
          <p:cNvPr id="6" name="Title 1"/>
          <p:cNvSpPr txBox="1">
            <a:spLocks/>
          </p:cNvSpPr>
          <p:nvPr/>
        </p:nvSpPr>
        <p:spPr>
          <a:xfrm>
            <a:off x="5476009" y="4800600"/>
            <a:ext cx="3120736" cy="11430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Font typeface="Wingdings"/>
              <a:buChar char="F"/>
            </a:pP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p>
          <a:p>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a:t>
            </a:r>
            <a:r>
              <a:rPr lang="en-US" sz="2400" u="sng" dirty="0" smtClean="0">
                <a:solidFill>
                  <a:srgbClr val="FFC000"/>
                </a:solidFill>
                <a:effectLst>
                  <a:outerShdw blurRad="38100" dist="38100" dir="2700000" algn="tl">
                    <a:srgbClr val="000000">
                      <a:alpha val="43137"/>
                    </a:srgbClr>
                  </a:outerShdw>
                </a:effectLst>
                <a:latin typeface="Comic Sans MS" panose="030F0702030302020204" pitchFamily="66" charset="0"/>
              </a:rPr>
              <a:t>References &amp; Manager Items</a:t>
            </a: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a:t>
            </a:r>
            <a:endParaRPr lang="en-US" sz="2400"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86369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957" t="15953" r="31978" b="11083"/>
          <a:stretch/>
        </p:blipFill>
        <p:spPr bwMode="auto">
          <a:xfrm>
            <a:off x="216568" y="228600"/>
            <a:ext cx="3898232" cy="5069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5511302" y="27432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Font typeface="Wingdings"/>
              <a:buChar char="F"/>
            </a:pP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p>
          <a:p>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a:t>
            </a:r>
            <a:r>
              <a:rPr lang="en-US" sz="2400" u="sng" dirty="0" smtClean="0">
                <a:solidFill>
                  <a:srgbClr val="FFC000"/>
                </a:solidFill>
                <a:effectLst>
                  <a:outerShdw blurRad="38100" dist="38100" dir="2700000" algn="tl">
                    <a:srgbClr val="000000">
                      <a:alpha val="43137"/>
                    </a:srgbClr>
                  </a:outerShdw>
                </a:effectLst>
                <a:latin typeface="Comic Sans MS" panose="030F0702030302020204" pitchFamily="66" charset="0"/>
              </a:rPr>
              <a:t>References</a:t>
            </a: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a:t>
            </a:r>
          </a:p>
        </p:txBody>
      </p:sp>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488" t="14854" r="31922" b="7081"/>
          <a:stretch/>
        </p:blipFill>
        <p:spPr bwMode="auto">
          <a:xfrm>
            <a:off x="1524000" y="1549851"/>
            <a:ext cx="3864943" cy="5069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8143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1" y="304800"/>
            <a:ext cx="5721927" cy="4572000"/>
            <a:chOff x="228601" y="304800"/>
            <a:chExt cx="5721927" cy="457200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45" t="19331" r="11267" b="14468"/>
            <a:stretch/>
          </p:blipFill>
          <p:spPr bwMode="auto">
            <a:xfrm>
              <a:off x="228601" y="304800"/>
              <a:ext cx="5721927" cy="4572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42" t="50000" r="5352" b="42397"/>
            <a:stretch/>
          </p:blipFill>
          <p:spPr bwMode="auto">
            <a:xfrm>
              <a:off x="332509" y="2891705"/>
              <a:ext cx="1579418" cy="34722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1"/>
          <p:cNvSpPr>
            <a:spLocks noGrp="1"/>
          </p:cNvSpPr>
          <p:nvPr>
            <p:ph type="title"/>
          </p:nvPr>
        </p:nvSpPr>
        <p:spPr>
          <a:xfrm>
            <a:off x="838200" y="5029200"/>
            <a:ext cx="3962400" cy="16002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Vendor Training PowerPoint and Handouts</a:t>
            </a:r>
            <a:endParaRPr lang="en-US" dirty="0">
              <a:solidFill>
                <a:srgbClr val="FFFFCC"/>
              </a:solidFill>
              <a:effectLst>
                <a:outerShdw blurRad="38100" dist="38100" dir="2700000" algn="tl">
                  <a:srgbClr val="000000">
                    <a:alpha val="43137"/>
                  </a:srgbClr>
                </a:outerShdw>
              </a:effectLst>
            </a:endParaRPr>
          </a:p>
        </p:txBody>
      </p:sp>
      <p:sp>
        <p:nvSpPr>
          <p:cNvPr id="8" name="Title 1"/>
          <p:cNvSpPr txBox="1">
            <a:spLocks/>
          </p:cNvSpPr>
          <p:nvPr/>
        </p:nvSpPr>
        <p:spPr>
          <a:xfrm>
            <a:off x="5486400" y="52578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rgbClr val="FF0000"/>
                </a:solidFill>
                <a:effectLst>
                  <a:outerShdw blurRad="38100" dist="38100" dir="2700000" algn="tl">
                    <a:srgbClr val="000000">
                      <a:alpha val="43137"/>
                    </a:srgbClr>
                  </a:outerShdw>
                </a:effectLst>
                <a:latin typeface="Comic Sans MS" panose="030F0702030302020204" pitchFamily="66" charset="0"/>
                <a:sym typeface="Wingdings"/>
              </a:rPr>
              <a:t> </a:t>
            </a: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endParaRPr lang="en-US" sz="2400"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8480581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5029200"/>
            <a:ext cx="4343400" cy="16002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WIC FMNP Training PowerPoint and Handouts</a:t>
            </a:r>
            <a:endParaRPr lang="en-US" dirty="0">
              <a:solidFill>
                <a:srgbClr val="FFFFCC"/>
              </a:solidFill>
              <a:effectLst>
                <a:outerShdw blurRad="38100" dist="38100" dir="2700000" algn="tl">
                  <a:srgbClr val="000000">
                    <a:alpha val="43137"/>
                  </a:srgbClr>
                </a:outerShdw>
              </a:effectLst>
            </a:endParaRPr>
          </a:p>
        </p:txBody>
      </p:sp>
      <p:sp>
        <p:nvSpPr>
          <p:cNvPr id="8" name="Title 1"/>
          <p:cNvSpPr txBox="1">
            <a:spLocks/>
          </p:cNvSpPr>
          <p:nvPr/>
        </p:nvSpPr>
        <p:spPr>
          <a:xfrm>
            <a:off x="5486400" y="52578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rgbClr val="FF0000"/>
                </a:solidFill>
                <a:effectLst>
                  <a:outerShdw blurRad="38100" dist="38100" dir="2700000" algn="tl">
                    <a:srgbClr val="000000">
                      <a:alpha val="43137"/>
                    </a:srgbClr>
                  </a:outerShdw>
                </a:effectLst>
                <a:latin typeface="Comic Sans MS" panose="030F0702030302020204" pitchFamily="66" charset="0"/>
                <a:sym typeface="Wingdings"/>
              </a:rPr>
              <a:t> </a:t>
            </a: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endParaRPr lang="en-US" sz="2400"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66" t="23741" r="15745" b="16068"/>
          <a:stretch/>
        </p:blipFill>
        <p:spPr bwMode="auto">
          <a:xfrm>
            <a:off x="304800" y="304801"/>
            <a:ext cx="6019800" cy="44941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36553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0" y="2590800"/>
            <a:ext cx="3505200" cy="11430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Sample Registration Packet Forms</a:t>
            </a:r>
            <a:endParaRPr lang="en-US" dirty="0">
              <a:solidFill>
                <a:srgbClr val="FFFFCC"/>
              </a:solidFill>
              <a:effectLst>
                <a:outerShdw blurRad="38100" dist="38100" dir="2700000" algn="tl">
                  <a:srgbClr val="000000">
                    <a:alpha val="43137"/>
                  </a:srgbClr>
                </a:outerShdw>
              </a:effectLst>
            </a:endParaRPr>
          </a:p>
        </p:txBody>
      </p:sp>
      <p:sp>
        <p:nvSpPr>
          <p:cNvPr id="5" name="Title 1"/>
          <p:cNvSpPr txBox="1">
            <a:spLocks/>
          </p:cNvSpPr>
          <p:nvPr/>
        </p:nvSpPr>
        <p:spPr>
          <a:xfrm>
            <a:off x="5476009" y="48006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Font typeface="Wingdings"/>
              <a:buChar char="F"/>
            </a:pP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p>
        </p:txBody>
      </p:sp>
      <p:pic>
        <p:nvPicPr>
          <p:cNvPr id="6" name="Picture 2"/>
          <p:cNvPicPr>
            <a:picLocks noChangeAspect="1" noChangeArrowheads="1"/>
          </p:cNvPicPr>
          <p:nvPr/>
        </p:nvPicPr>
        <p:blipFill>
          <a:blip r:embed="rId2" cstate="print"/>
          <a:srcRect/>
          <a:stretch>
            <a:fillRect/>
          </a:stretch>
        </p:blipFill>
        <p:spPr bwMode="auto">
          <a:xfrm>
            <a:off x="228600" y="254318"/>
            <a:ext cx="4878746" cy="637508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8154">
            <a:off x="457055" y="1699221"/>
            <a:ext cx="4626627" cy="2971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7661">
            <a:off x="397444" y="2668041"/>
            <a:ext cx="4327579" cy="3021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srcRect/>
          <a:stretch>
            <a:fillRect/>
          </a:stretch>
        </p:blipFill>
        <p:spPr bwMode="auto">
          <a:xfrm rot="20352892">
            <a:off x="949917" y="3491931"/>
            <a:ext cx="4299035" cy="2773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4506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823" r="2453"/>
          <a:stretch/>
        </p:blipFill>
        <p:spPr bwMode="auto">
          <a:xfrm>
            <a:off x="381000" y="381000"/>
            <a:ext cx="3657600" cy="526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5334000" y="2590800"/>
            <a:ext cx="3505200" cy="11430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Sample Market Management Items</a:t>
            </a:r>
            <a:endParaRPr lang="en-US" dirty="0">
              <a:solidFill>
                <a:srgbClr val="FFFFCC"/>
              </a:solidFill>
              <a:effectLst>
                <a:outerShdw blurRad="38100" dist="38100" dir="2700000" algn="tl">
                  <a:srgbClr val="000000">
                    <a:alpha val="43137"/>
                  </a:srgbClr>
                </a:outerShdw>
              </a:effectLst>
            </a:endParaRPr>
          </a:p>
        </p:txBody>
      </p:sp>
      <p:sp>
        <p:nvSpPr>
          <p:cNvPr id="5" name="Title 1"/>
          <p:cNvSpPr txBox="1">
            <a:spLocks/>
          </p:cNvSpPr>
          <p:nvPr/>
        </p:nvSpPr>
        <p:spPr>
          <a:xfrm>
            <a:off x="5476009" y="48006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Font typeface="Wingdings"/>
              <a:buChar char="F"/>
            </a:pP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a:t>
            </a:r>
          </a:p>
        </p:txBody>
      </p:sp>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963"/>
          <a:stretch/>
        </p:blipFill>
        <p:spPr bwMode="auto">
          <a:xfrm rot="20788141">
            <a:off x="798655" y="1778468"/>
            <a:ext cx="3374868" cy="4621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5106">
            <a:off x="2719171" y="3886200"/>
            <a:ext cx="2281237" cy="2614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924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057400"/>
            <a:ext cx="3962400" cy="1600200"/>
          </a:xfrm>
        </p:spPr>
        <p:txBody>
          <a:bodyPr>
            <a:normAutofit fontScale="90000"/>
          </a:bodyPr>
          <a:lstStyle/>
          <a:p>
            <a:r>
              <a:rPr lang="en-US" dirty="0" smtClean="0">
                <a:solidFill>
                  <a:srgbClr val="FFFFCC"/>
                </a:solidFill>
                <a:effectLst>
                  <a:outerShdw blurRad="38100" dist="38100" dir="2700000" algn="tl">
                    <a:srgbClr val="000000">
                      <a:alpha val="43137"/>
                    </a:srgbClr>
                  </a:outerShdw>
                </a:effectLst>
              </a:rPr>
              <a:t>UAEX Home-Garden Series Publications</a:t>
            </a:r>
            <a:endParaRPr lang="en-US" dirty="0">
              <a:solidFill>
                <a:srgbClr val="FFFFCC"/>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33" y="396098"/>
            <a:ext cx="3679185"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679185"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334000" y="4800600"/>
            <a:ext cx="31207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Font typeface="Wingdings"/>
              <a:buChar char="F"/>
            </a:pPr>
            <a:r>
              <a:rPr lang="en-US" sz="2400" dirty="0" smtClean="0">
                <a:solidFill>
                  <a:srgbClr val="FFC000"/>
                </a:solidFill>
                <a:effectLst>
                  <a:outerShdw blurRad="38100" dist="38100" dir="2700000" algn="tl">
                    <a:srgbClr val="000000">
                      <a:alpha val="43137"/>
                    </a:srgbClr>
                  </a:outerShdw>
                </a:effectLst>
                <a:latin typeface="Comic Sans MS" panose="030F0702030302020204" pitchFamily="66" charset="0"/>
              </a:rPr>
              <a:t>In the Farmers’ Market Tool-Kit </a:t>
            </a:r>
          </a:p>
          <a:p>
            <a:r>
              <a:rPr lang="en-US" sz="2400" u="sng" dirty="0" smtClean="0">
                <a:solidFill>
                  <a:srgbClr val="FFC000"/>
                </a:solidFill>
                <a:effectLst>
                  <a:outerShdw blurRad="38100" dist="38100" dir="2700000" algn="tl">
                    <a:srgbClr val="000000">
                      <a:alpha val="43137"/>
                    </a:srgbClr>
                  </a:outerShdw>
                </a:effectLst>
                <a:latin typeface="Comic Sans MS" panose="030F0702030302020204" pitchFamily="66" charset="0"/>
              </a:rPr>
              <a:t>(References)</a:t>
            </a:r>
            <a:endParaRPr lang="en-US" sz="2400" u="sng"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767695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40" y="25138"/>
            <a:ext cx="9129860" cy="6875539"/>
          </a:xfrm>
        </p:spPr>
      </p:pic>
    </p:spTree>
    <p:extLst>
      <p:ext uri="{BB962C8B-B14F-4D97-AF65-F5344CB8AC3E}">
        <p14:creationId xmlns:p14="http://schemas.microsoft.com/office/powerpoint/2010/main" val="30497471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farmers' marke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104602"/>
            <a:ext cx="5070764" cy="671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5334000" y="2057400"/>
            <a:ext cx="3429000" cy="2590800"/>
          </a:xfrm>
        </p:spPr>
        <p:txBody>
          <a:bodyPr>
            <a:normAutofit/>
          </a:bodyPr>
          <a:lstStyle/>
          <a:p>
            <a:r>
              <a:rPr lang="en-US" dirty="0" smtClean="0">
                <a:solidFill>
                  <a:srgbClr val="FFFFCC"/>
                </a:solidFill>
                <a:effectLst>
                  <a:outerShdw blurRad="38100" dist="38100" dir="2700000" algn="tl">
                    <a:srgbClr val="000000">
                      <a:alpha val="43137"/>
                    </a:srgbClr>
                  </a:outerShdw>
                </a:effectLst>
              </a:rPr>
              <a:t>Good Luck!</a:t>
            </a:r>
            <a:endParaRPr lang="en-US"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7389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6"/>
            <a:ext cx="9144000" cy="6857214"/>
          </a:xfrm>
        </p:spPr>
      </p:pic>
    </p:spTree>
    <p:extLst>
      <p:ext uri="{BB962C8B-B14F-4D97-AF65-F5344CB8AC3E}">
        <p14:creationId xmlns:p14="http://schemas.microsoft.com/office/powerpoint/2010/main" val="323895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4094"/>
          <a:stretch/>
        </p:blipFill>
        <p:spPr>
          <a:xfrm>
            <a:off x="0" y="0"/>
            <a:ext cx="9191967" cy="6849359"/>
          </a:xfrm>
        </p:spPr>
      </p:pic>
    </p:spTree>
    <p:extLst>
      <p:ext uri="{BB962C8B-B14F-4D97-AF65-F5344CB8AC3E}">
        <p14:creationId xmlns:p14="http://schemas.microsoft.com/office/powerpoint/2010/main" val="2378120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505200" cy="5897562"/>
          </a:xfrm>
        </p:spPr>
        <p:txBody>
          <a:bodyPr>
            <a:normAutofit/>
          </a:bodyPr>
          <a:lstStyle/>
          <a:p>
            <a:r>
              <a:rPr lang="en-US" sz="4000" b="1" dirty="0" smtClean="0">
                <a:solidFill>
                  <a:srgbClr val="FFFF66"/>
                </a:solidFill>
                <a:effectLst>
                  <a:outerShdw blurRad="38100" dist="38100" dir="2700000" algn="tl">
                    <a:srgbClr val="000000">
                      <a:alpha val="43137"/>
                    </a:srgbClr>
                  </a:outerShdw>
                </a:effectLst>
              </a:rPr>
              <a:t>Broad Public </a:t>
            </a:r>
            <a:r>
              <a:rPr lang="en-US" sz="4000" b="1" u="sng" dirty="0" smtClean="0">
                <a:solidFill>
                  <a:srgbClr val="FFFF66"/>
                </a:solidFill>
                <a:effectLst>
                  <a:outerShdw blurRad="38100" dist="38100" dir="2700000" algn="tl">
                    <a:srgbClr val="000000">
                      <a:alpha val="43137"/>
                    </a:srgbClr>
                  </a:outerShdw>
                </a:effectLst>
              </a:rPr>
              <a:t>Participation</a:t>
            </a:r>
            <a:r>
              <a:rPr lang="en-US" dirty="0" smtClean="0">
                <a:solidFill>
                  <a:srgbClr val="FFFF66"/>
                </a:solidFill>
              </a:rPr>
              <a:t/>
            </a:r>
            <a:br>
              <a:rPr lang="en-US" dirty="0" smtClean="0">
                <a:solidFill>
                  <a:srgbClr val="FFFF66"/>
                </a:solidFill>
              </a:rPr>
            </a:br>
            <a:endParaRPr lang="en-US" dirty="0">
              <a:solidFill>
                <a:srgbClr val="FFFF66"/>
              </a:solidFill>
            </a:endParaRPr>
          </a:p>
        </p:txBody>
      </p:sp>
      <p:grpSp>
        <p:nvGrpSpPr>
          <p:cNvPr id="3" name="Group 2"/>
          <p:cNvGrpSpPr/>
          <p:nvPr/>
        </p:nvGrpSpPr>
        <p:grpSpPr>
          <a:xfrm>
            <a:off x="457200" y="1097552"/>
            <a:ext cx="4191000" cy="5423996"/>
            <a:chOff x="457200" y="1097552"/>
            <a:chExt cx="4191000" cy="542399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7552"/>
              <a:ext cx="4191000" cy="542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143000" y="4876800"/>
              <a:ext cx="3124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0"/>
            <a:ext cx="9144000" cy="707886"/>
          </a:xfrm>
          <a:prstGeom prst="rect">
            <a:avLst/>
          </a:prstGeom>
          <a:solidFill>
            <a:schemeClr val="accent2">
              <a:lumMod val="20000"/>
              <a:lumOff val="80000"/>
            </a:schemeClr>
          </a:solidFill>
        </p:spPr>
        <p:txBody>
          <a:bodyPr wrap="square">
            <a:spAutoFit/>
          </a:bodyPr>
          <a:lstStyle/>
          <a:p>
            <a:pPr algn="ctr">
              <a:spcBef>
                <a:spcPts val="1200"/>
              </a:spcBef>
              <a:spcAft>
                <a:spcPts val="1200"/>
              </a:spcAft>
            </a:pPr>
            <a:r>
              <a:rPr lang="en-US" sz="4000" b="1" dirty="0">
                <a:solidFill>
                  <a:srgbClr val="FF0000"/>
                </a:solidFill>
                <a:effectLst>
                  <a:outerShdw blurRad="38100" dist="38100" dir="2700000" algn="tl">
                    <a:srgbClr val="000000">
                      <a:alpha val="43137"/>
                    </a:srgbClr>
                  </a:outerShdw>
                </a:effectLst>
              </a:rPr>
              <a:t>Requirement </a:t>
            </a:r>
            <a:r>
              <a:rPr lang="en-US" sz="4000" b="1" dirty="0" smtClean="0">
                <a:solidFill>
                  <a:srgbClr val="FF0000"/>
                </a:solidFill>
                <a:effectLst>
                  <a:outerShdw blurRad="38100" dist="38100" dir="2700000" algn="tl">
                    <a:srgbClr val="000000">
                      <a:alpha val="43137"/>
                    </a:srgbClr>
                  </a:outerShdw>
                </a:effectLst>
              </a:rPr>
              <a:t>#2</a:t>
            </a:r>
            <a:endParaRPr lang="en-US" sz="4000" dirty="0"/>
          </a:p>
        </p:txBody>
      </p:sp>
    </p:spTree>
    <p:extLst>
      <p:ext uri="{BB962C8B-B14F-4D97-AF65-F5344CB8AC3E}">
        <p14:creationId xmlns:p14="http://schemas.microsoft.com/office/powerpoint/2010/main" val="3586484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7500</TotalTime>
  <Words>1672</Words>
  <Application>Microsoft Office PowerPoint</Application>
  <PresentationFormat>On-screen Show (4:3)</PresentationFormat>
  <Paragraphs>268</Paragraphs>
  <Slides>60</Slides>
  <Notes>54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Building a Successful Farmers’ Market from the Ground Up – 10 Requirements for Success</vt:lpstr>
      <vt:lpstr>PowerPoint Presentation</vt:lpstr>
      <vt:lpstr>PowerPoint Presentation</vt:lpstr>
      <vt:lpstr>Site Selection</vt:lpstr>
      <vt:lpstr>Site Selection</vt:lpstr>
      <vt:lpstr>PowerPoint Presentation</vt:lpstr>
      <vt:lpstr>PowerPoint Presentation</vt:lpstr>
      <vt:lpstr>PowerPoint Presentation</vt:lpstr>
      <vt:lpstr>Broad Public Participation </vt:lpstr>
      <vt:lpstr>Collaborations and Partnerships between the Local Community, Businesses and Organizations </vt:lpstr>
      <vt:lpstr>Newspaper Articles</vt:lpstr>
      <vt:lpstr>Business Sponsors</vt:lpstr>
      <vt:lpstr>PowerPoint Presentation</vt:lpstr>
      <vt:lpstr>Hospitality Sponsors</vt:lpstr>
      <vt:lpstr>Cooking Demos  Civic Groups/Organizations</vt:lpstr>
      <vt:lpstr>PowerPoint Presentation</vt:lpstr>
      <vt:lpstr>Cooking Demos  U of A Extension</vt:lpstr>
      <vt:lpstr>Other Events</vt:lpstr>
      <vt:lpstr>PowerPoint Presentation</vt:lpstr>
      <vt:lpstr>Local Radio Stations PSA’s &amp; Interviews</vt:lpstr>
      <vt:lpstr>PowerPoint Presentation</vt:lpstr>
      <vt:lpstr>PowerPoint Presentation</vt:lpstr>
      <vt:lpstr>Diverse Mix of Vendors and Products</vt:lpstr>
      <vt:lpstr>PowerPoint Presentation</vt:lpstr>
      <vt:lpstr>PowerPoint Presentation</vt:lpstr>
      <vt:lpstr>PowerPoint Presentation</vt:lpstr>
      <vt:lpstr>Fresh Eggs </vt:lpstr>
      <vt:lpstr>Honey </vt:lpstr>
      <vt:lpstr>Cottage Foods</vt:lpstr>
      <vt:lpstr>Grower Only? Or include Resale?</vt:lpstr>
      <vt:lpstr>Fair and Enforceable Rules and Regulations</vt:lpstr>
      <vt:lpstr>Rules written and agreed to . . .</vt:lpstr>
      <vt:lpstr>Guidelines for what can be sold and legal requirements</vt:lpstr>
      <vt:lpstr>PowerPoint Presentation</vt:lpstr>
      <vt:lpstr>Not just the legal requirements!</vt:lpstr>
      <vt:lpstr>Comprehensive Market Records</vt:lpstr>
      <vt:lpstr>Registration Forms</vt:lpstr>
      <vt:lpstr>Day Manager’s Report</vt:lpstr>
      <vt:lpstr>Farm Visit Report</vt:lpstr>
      <vt:lpstr>Keep it Together . . . Available for future Reference!</vt:lpstr>
      <vt:lpstr>Creative, Appropriate and Targeted Promotions</vt:lpstr>
      <vt:lpstr>PowerPoint Presentation</vt:lpstr>
      <vt:lpstr>PowerPoint Presentation</vt:lpstr>
      <vt:lpstr>PowerPoint Presentation</vt:lpstr>
      <vt:lpstr>PowerPoint Presentation</vt:lpstr>
      <vt:lpstr>PowerPoint Presentation</vt:lpstr>
      <vt:lpstr>Dedicated, Passionate Market Manager</vt:lpstr>
      <vt:lpstr>PowerPoint Presentation</vt:lpstr>
      <vt:lpstr>Sound, Transparent, Sustainable Financial Plan</vt:lpstr>
      <vt:lpstr>Identify all expenses   Revisit and adjust frequently as necessary</vt:lpstr>
      <vt:lpstr>Vendor Input</vt:lpstr>
      <vt:lpstr>Continuous self-evaluation</vt:lpstr>
      <vt:lpstr>Farmers’ Market Vendor Guide</vt:lpstr>
      <vt:lpstr>PowerPoint Presentation</vt:lpstr>
      <vt:lpstr>Vendor Training PowerPoint and Handouts</vt:lpstr>
      <vt:lpstr>WIC FMNP Training PowerPoint and Handouts</vt:lpstr>
      <vt:lpstr>Sample Registration Packet Forms</vt:lpstr>
      <vt:lpstr>Sample Market Management Items</vt:lpstr>
      <vt:lpstr>UAEX Home-Garden Series Publications</vt:lpstr>
      <vt:lpstr>Good Luck!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DKB</dc:creator>
  <cp:lastModifiedBy>DKB</cp:lastModifiedBy>
  <cp:revision>255</cp:revision>
  <cp:lastPrinted>2017-02-20T16:01:55Z</cp:lastPrinted>
  <dcterms:created xsi:type="dcterms:W3CDTF">2011-11-01T04:14:12Z</dcterms:created>
  <dcterms:modified xsi:type="dcterms:W3CDTF">2017-02-20T16:28:14Z</dcterms:modified>
</cp:coreProperties>
</file>